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4"/>
  </p:handoutMasterIdLst>
  <p:sldIdLst>
    <p:sldId id="256" r:id="rId2"/>
    <p:sldId id="257" r:id="rId3"/>
    <p:sldId id="259" r:id="rId4"/>
    <p:sldId id="258" r:id="rId5"/>
    <p:sldId id="261" r:id="rId6"/>
    <p:sldId id="264" r:id="rId7"/>
    <p:sldId id="265" r:id="rId8"/>
    <p:sldId id="266" r:id="rId9"/>
    <p:sldId id="260" r:id="rId10"/>
    <p:sldId id="267" r:id="rId11"/>
    <p:sldId id="262" r:id="rId12"/>
    <p:sldId id="263" r:id="rId13"/>
  </p:sldIdLst>
  <p:sldSz cx="12192000" cy="6858000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66" y="3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9" d="100"/>
          <a:sy n="49" d="100"/>
        </p:scale>
        <p:origin x="1968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688287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1.jpeg"/><Relationship Id="rId5" Type="http://schemas.microsoft.com/office/2007/relationships/hdphoto" Target="../media/hdphoto2.wdp"/><Relationship Id="rId10" Type="http://schemas.openxmlformats.org/officeDocument/2006/relationships/image" Target="../media/image10.jpeg"/><Relationship Id="rId4" Type="http://schemas.openxmlformats.org/officeDocument/2006/relationships/image" Target="../media/image7.png"/><Relationship Id="rId9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46331" y="389585"/>
            <a:ext cx="10288588" cy="3190742"/>
          </a:xfrm>
        </p:spPr>
        <p:txBody>
          <a:bodyPr>
            <a:normAutofit fontScale="90000"/>
          </a:bodyPr>
          <a:lstStyle/>
          <a:p>
            <a:r>
              <a:rPr kumimoji="1" lang="ja-JP" altLang="en-US" sz="6000" dirty="0"/>
              <a:t>自立活動</a:t>
            </a:r>
            <a:br>
              <a:rPr kumimoji="1" lang="en-US" altLang="ja-JP" sz="6000" dirty="0"/>
            </a:br>
            <a:br>
              <a:rPr kumimoji="1" lang="en-US" altLang="ja-JP" sz="6000" dirty="0"/>
            </a:br>
            <a:r>
              <a:rPr kumimoji="1" lang="ja-JP" altLang="en-US" sz="6000" dirty="0"/>
              <a:t>～めざせ！！</a:t>
            </a:r>
            <a:br>
              <a:rPr kumimoji="1" lang="en-US" altLang="ja-JP" sz="6000" dirty="0"/>
            </a:br>
            <a:r>
              <a:rPr kumimoji="1" lang="ja-JP" altLang="en-US" sz="6000" dirty="0"/>
              <a:t>自分も人も大事にできる大人～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30" y="4077901"/>
            <a:ext cx="3327041" cy="2931955"/>
          </a:xfrm>
          <a:prstGeom prst="rect">
            <a:avLst/>
          </a:prstGeom>
        </p:spPr>
      </p:pic>
      <p:sp>
        <p:nvSpPr>
          <p:cNvPr id="6" name="字幕 5">
            <a:extLst>
              <a:ext uri="{FF2B5EF4-FFF2-40B4-BE49-F238E27FC236}">
                <a16:creationId xmlns:a16="http://schemas.microsoft.com/office/drawing/2014/main" id="{C224666A-5140-0C36-1639-A3239743BE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69326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99" y="4790528"/>
            <a:ext cx="3480158" cy="195758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081" y="294998"/>
            <a:ext cx="3777803" cy="212501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103" t="26887" r="11838" b="35032"/>
          <a:stretch/>
        </p:blipFill>
        <p:spPr>
          <a:xfrm>
            <a:off x="8319752" y="4481848"/>
            <a:ext cx="3511640" cy="2163238"/>
          </a:xfrm>
          <a:prstGeom prst="rect">
            <a:avLst/>
          </a:prstGeom>
        </p:spPr>
      </p:pic>
      <p:sp>
        <p:nvSpPr>
          <p:cNvPr id="11" name="右矢印 10"/>
          <p:cNvSpPr/>
          <p:nvPr/>
        </p:nvSpPr>
        <p:spPr>
          <a:xfrm>
            <a:off x="4607977" y="5352666"/>
            <a:ext cx="2576857" cy="4349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右矢印 11"/>
          <p:cNvSpPr/>
          <p:nvPr/>
        </p:nvSpPr>
        <p:spPr>
          <a:xfrm rot="10803583">
            <a:off x="4607751" y="5915801"/>
            <a:ext cx="2576857" cy="4349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75" y="294998"/>
            <a:ext cx="3542097" cy="2653154"/>
          </a:xfrm>
          <a:prstGeom prst="rect">
            <a:avLst/>
          </a:prstGeom>
        </p:spPr>
      </p:pic>
      <p:sp>
        <p:nvSpPr>
          <p:cNvPr id="14" name="右矢印 13"/>
          <p:cNvSpPr/>
          <p:nvPr/>
        </p:nvSpPr>
        <p:spPr>
          <a:xfrm rot="5400000">
            <a:off x="870272" y="3676022"/>
            <a:ext cx="1794104" cy="4349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右矢印 14"/>
          <p:cNvSpPr/>
          <p:nvPr/>
        </p:nvSpPr>
        <p:spPr>
          <a:xfrm rot="16203583">
            <a:off x="1613897" y="3651886"/>
            <a:ext cx="1745377" cy="4349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右矢印 15"/>
          <p:cNvSpPr/>
          <p:nvPr/>
        </p:nvSpPr>
        <p:spPr>
          <a:xfrm rot="5400000">
            <a:off x="8858134" y="3233476"/>
            <a:ext cx="1794104" cy="4349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右矢印 16"/>
          <p:cNvSpPr/>
          <p:nvPr/>
        </p:nvSpPr>
        <p:spPr>
          <a:xfrm rot="16203583">
            <a:off x="9601759" y="3209340"/>
            <a:ext cx="1745377" cy="4349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右矢印 17"/>
          <p:cNvSpPr/>
          <p:nvPr/>
        </p:nvSpPr>
        <p:spPr>
          <a:xfrm rot="1997916">
            <a:off x="3539477" y="2742377"/>
            <a:ext cx="4637221" cy="2949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右矢印 18"/>
          <p:cNvSpPr/>
          <p:nvPr/>
        </p:nvSpPr>
        <p:spPr>
          <a:xfrm rot="12801499">
            <a:off x="3538950" y="3306101"/>
            <a:ext cx="4637221" cy="294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右矢印 19"/>
          <p:cNvSpPr/>
          <p:nvPr/>
        </p:nvSpPr>
        <p:spPr>
          <a:xfrm rot="8652573">
            <a:off x="3506265" y="2817987"/>
            <a:ext cx="4637221" cy="2949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右矢印 20"/>
          <p:cNvSpPr/>
          <p:nvPr/>
        </p:nvSpPr>
        <p:spPr>
          <a:xfrm rot="19456156">
            <a:off x="3505738" y="3381711"/>
            <a:ext cx="4637221" cy="294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589" y="3028679"/>
            <a:ext cx="659546" cy="659546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787" y="4978536"/>
            <a:ext cx="659546" cy="659546"/>
          </a:xfrm>
          <a:prstGeom prst="rect">
            <a:avLst/>
          </a:prstGeom>
        </p:spPr>
      </p:pic>
      <p:sp>
        <p:nvSpPr>
          <p:cNvPr id="26" name="テキスト ボックス 25"/>
          <p:cNvSpPr txBox="1"/>
          <p:nvPr/>
        </p:nvSpPr>
        <p:spPr>
          <a:xfrm>
            <a:off x="5468656" y="6250567"/>
            <a:ext cx="1107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ともだち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 rot="2013307">
            <a:off x="6374872" y="3703401"/>
            <a:ext cx="1107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ともだち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653379" y="3668414"/>
            <a:ext cx="1107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ともだち</a:t>
            </a:r>
          </a:p>
        </p:txBody>
      </p:sp>
      <p:pic>
        <p:nvPicPr>
          <p:cNvPr id="29" name="図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882" y="3625607"/>
            <a:ext cx="364319" cy="454945"/>
          </a:xfrm>
          <a:prstGeom prst="rect">
            <a:avLst/>
          </a:prstGeom>
        </p:spPr>
      </p:pic>
      <p:sp>
        <p:nvSpPr>
          <p:cNvPr id="30" name="テキスト ボックス 29"/>
          <p:cNvSpPr txBox="1"/>
          <p:nvPr/>
        </p:nvSpPr>
        <p:spPr>
          <a:xfrm rot="19544396">
            <a:off x="4169699" y="4258130"/>
            <a:ext cx="1551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ジェラシー</a:t>
            </a:r>
          </a:p>
        </p:txBody>
      </p:sp>
    </p:spTree>
    <p:extLst>
      <p:ext uri="{BB962C8B-B14F-4D97-AF65-F5344CB8AC3E}">
        <p14:creationId xmlns:p14="http://schemas.microsoft.com/office/powerpoint/2010/main" val="1218401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4967" y="-67734"/>
            <a:ext cx="8534400" cy="1507067"/>
          </a:xfrm>
        </p:spPr>
        <p:txBody>
          <a:bodyPr/>
          <a:lstStyle/>
          <a:p>
            <a:r>
              <a:rPr kumimoji="1" lang="ja-JP" altLang="en-US" dirty="0"/>
              <a:t>③　こんなときの対応を、話し合おう</a:t>
            </a:r>
          </a:p>
        </p:txBody>
      </p:sp>
      <p:graphicFrame>
        <p:nvGraphicFramePr>
          <p:cNvPr id="9" name="コンテンツ プレースホルダー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9049335"/>
              </p:ext>
            </p:extLst>
          </p:nvPr>
        </p:nvGraphicFramePr>
        <p:xfrm>
          <a:off x="928911" y="1439333"/>
          <a:ext cx="10211314" cy="36189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05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05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18964">
                <a:tc>
                  <a:txBody>
                    <a:bodyPr/>
                    <a:lstStyle/>
                    <a:p>
                      <a:endParaRPr kumimoji="1" lang="en-US" altLang="ja-JP" sz="2800" dirty="0"/>
                    </a:p>
                    <a:p>
                      <a:r>
                        <a:rPr kumimoji="1" lang="ja-JP" altLang="en-US" sz="2800" dirty="0"/>
                        <a:t>司会：　〇〇さん</a:t>
                      </a:r>
                      <a:endParaRPr kumimoji="1" lang="en-US" altLang="ja-JP" sz="2800" dirty="0"/>
                    </a:p>
                    <a:p>
                      <a:endParaRPr kumimoji="1" lang="en-US" altLang="ja-JP" sz="2800" dirty="0"/>
                    </a:p>
                    <a:p>
                      <a:r>
                        <a:rPr kumimoji="1" lang="ja-JP" altLang="en-US" sz="2800" dirty="0"/>
                        <a:t>記録：　〇〇君</a:t>
                      </a:r>
                      <a:endParaRPr kumimoji="1" lang="en-US" altLang="ja-JP" sz="2800" dirty="0"/>
                    </a:p>
                    <a:p>
                      <a:endParaRPr kumimoji="1" lang="en-US" altLang="ja-JP" sz="2800" dirty="0"/>
                    </a:p>
                    <a:p>
                      <a:r>
                        <a:rPr kumimoji="1" lang="ja-JP" altLang="en-US" sz="2800" dirty="0"/>
                        <a:t>メンバー：〇〇君</a:t>
                      </a:r>
                      <a:endParaRPr kumimoji="1" lang="en-US" altLang="ja-JP" sz="2800" dirty="0"/>
                    </a:p>
                    <a:p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en-US" altLang="ja-JP" sz="2800" dirty="0"/>
                    </a:p>
                    <a:p>
                      <a:r>
                        <a:rPr kumimoji="1" lang="ja-JP" altLang="en-US" sz="2800" dirty="0"/>
                        <a:t>司会：　〇〇君</a:t>
                      </a:r>
                      <a:endParaRPr kumimoji="1" lang="en-US" altLang="ja-JP" sz="2800" dirty="0"/>
                    </a:p>
                    <a:p>
                      <a:endParaRPr kumimoji="1" lang="en-US" altLang="ja-JP" sz="2800" dirty="0"/>
                    </a:p>
                    <a:p>
                      <a:r>
                        <a:rPr kumimoji="1" lang="ja-JP" altLang="en-US" sz="2800" dirty="0"/>
                        <a:t>記録：　〇〇君</a:t>
                      </a:r>
                      <a:endParaRPr kumimoji="1" lang="en-US" altLang="ja-JP" sz="2800" dirty="0"/>
                    </a:p>
                    <a:p>
                      <a:endParaRPr kumimoji="1" lang="en-US" altLang="ja-JP" sz="2800" dirty="0"/>
                    </a:p>
                    <a:p>
                      <a:r>
                        <a:rPr kumimoji="1" lang="ja-JP" altLang="en-US" sz="2800" dirty="0"/>
                        <a:t>メンバー：〇〇さん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タイトル 1"/>
          <p:cNvSpPr txBox="1">
            <a:spLocks/>
          </p:cNvSpPr>
          <p:nvPr/>
        </p:nvSpPr>
        <p:spPr>
          <a:xfrm>
            <a:off x="1509124" y="4901723"/>
            <a:ext cx="9360645" cy="171229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dirty="0">
                <a:solidFill>
                  <a:schemeClr val="bg2">
                    <a:lumMod val="75000"/>
                  </a:schemeClr>
                </a:solidFill>
                <a:latin typeface="AR Pマーカー体E" panose="040B0900000000000000" pitchFamily="50" charset="-128"/>
                <a:ea typeface="AR Pマーカー体E" panose="040B0900000000000000" pitchFamily="50" charset="-128"/>
              </a:rPr>
              <a:t>自分だったらどうする？？</a:t>
            </a:r>
            <a:endParaRPr lang="en-US" altLang="ja-JP" dirty="0">
              <a:solidFill>
                <a:schemeClr val="bg2">
                  <a:lumMod val="75000"/>
                </a:schemeClr>
              </a:solidFill>
              <a:latin typeface="AR Pマーカー体E" panose="040B0900000000000000" pitchFamily="50" charset="-128"/>
              <a:ea typeface="AR Pマーカー体E" panose="040B0900000000000000" pitchFamily="50" charset="-128"/>
            </a:endParaRPr>
          </a:p>
          <a:p>
            <a:r>
              <a:rPr lang="ja-JP" altLang="en-US" dirty="0">
                <a:solidFill>
                  <a:schemeClr val="bg2">
                    <a:lumMod val="75000"/>
                  </a:schemeClr>
                </a:solidFill>
                <a:latin typeface="AR Pマーカー体E" panose="040B0900000000000000" pitchFamily="50" charset="-128"/>
                <a:ea typeface="AR Pマーカー体E" panose="040B0900000000000000" pitchFamily="50" charset="-128"/>
              </a:rPr>
              <a:t>ベストアンサーを見つけよう！！</a:t>
            </a:r>
          </a:p>
        </p:txBody>
      </p:sp>
    </p:spTree>
    <p:extLst>
      <p:ext uri="{BB962C8B-B14F-4D97-AF65-F5344CB8AC3E}">
        <p14:creationId xmlns:p14="http://schemas.microsoft.com/office/powerpoint/2010/main" val="2412942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36482" y="-67734"/>
            <a:ext cx="8534400" cy="1507067"/>
          </a:xfrm>
        </p:spPr>
        <p:txBody>
          <a:bodyPr/>
          <a:lstStyle/>
          <a:p>
            <a:r>
              <a:rPr kumimoji="1" lang="ja-JP" altLang="en-US" dirty="0"/>
              <a:t>④　自己評価シート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41790" y="1085045"/>
            <a:ext cx="9824948" cy="16195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800" dirty="0"/>
              <a:t>授業をふりかえって、アンケートを記入しましょう！！</a:t>
            </a:r>
            <a:endParaRPr kumimoji="1" lang="en-US" altLang="ja-JP" sz="2800" dirty="0"/>
          </a:p>
          <a:p>
            <a:pPr marL="0" indent="0">
              <a:buNone/>
            </a:pPr>
            <a:endParaRPr kumimoji="1" lang="ja-JP" altLang="en-US" sz="28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299" y="2395471"/>
            <a:ext cx="2960740" cy="335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417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7998" y="0"/>
            <a:ext cx="8534400" cy="1507067"/>
          </a:xfrm>
        </p:spPr>
        <p:txBody>
          <a:bodyPr>
            <a:normAutofit/>
          </a:bodyPr>
          <a:lstStyle/>
          <a:p>
            <a:r>
              <a:rPr kumimoji="1" lang="ja-JP" altLang="en-US" sz="4800" dirty="0"/>
              <a:t>今日の内容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70457" y="1690353"/>
            <a:ext cx="11037194" cy="43112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/>
              <a:t>　　　じりつかつどう　も</a:t>
            </a:r>
            <a:r>
              <a:rPr kumimoji="1" lang="ja-JP" altLang="en-US" dirty="0" err="1"/>
              <a:t>くひょう</a:t>
            </a:r>
            <a:r>
              <a:rPr kumimoji="1" lang="ja-JP" altLang="en-US" dirty="0"/>
              <a:t>　かくにん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sz="3200" dirty="0"/>
              <a:t>①　自立活動の目標を確認</a:t>
            </a:r>
            <a:endParaRPr kumimoji="1" lang="en-US" altLang="ja-JP" sz="3200" dirty="0"/>
          </a:p>
          <a:p>
            <a:pPr marL="0" indent="0">
              <a:buNone/>
            </a:pPr>
            <a:r>
              <a:rPr lang="ja-JP" altLang="en-US" dirty="0"/>
              <a:t>　　　じぶん　　し　　　　す　　　　　　　　　　しん</a:t>
            </a:r>
            <a:r>
              <a:rPr lang="ja-JP" altLang="en-US" dirty="0" err="1"/>
              <a:t>り</a:t>
            </a:r>
            <a:r>
              <a:rPr lang="ja-JP" altLang="en-US" dirty="0"/>
              <a:t>　　　　　けっかはっぴょう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sz="3200" dirty="0"/>
              <a:t>②　自分を知って好きになる！　心理テスト結果発表</a:t>
            </a:r>
            <a:endParaRPr kumimoji="1" lang="en-US" altLang="ja-JP" sz="3200" dirty="0"/>
          </a:p>
          <a:p>
            <a:pPr marL="0" indent="0">
              <a:buNone/>
            </a:pPr>
            <a:r>
              <a:rPr lang="ja-JP" altLang="en-US" dirty="0"/>
              <a:t>　　　　　　　　　　　　　　は</a:t>
            </a:r>
            <a:r>
              <a:rPr lang="ja-JP" altLang="en-US" dirty="0" err="1"/>
              <a:t>な</a:t>
            </a:r>
            <a:r>
              <a:rPr lang="ja-JP" altLang="en-US" dirty="0"/>
              <a:t>　　あ　　　はっぴょう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sz="3500" dirty="0"/>
              <a:t>③　プチドラマ　話し合い＆発表</a:t>
            </a:r>
            <a:endParaRPr kumimoji="1" lang="en-US" altLang="ja-JP" sz="3500" dirty="0"/>
          </a:p>
          <a:p>
            <a:pPr marL="0" indent="0">
              <a:buNone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8963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3451" y="-67734"/>
            <a:ext cx="8534400" cy="1507067"/>
          </a:xfrm>
        </p:spPr>
        <p:txBody>
          <a:bodyPr/>
          <a:lstStyle/>
          <a:p>
            <a:r>
              <a:rPr kumimoji="1" lang="ja-JP" altLang="en-US" dirty="0"/>
              <a:t>①　自立活動「目標」の確認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604" y="940158"/>
            <a:ext cx="11267382" cy="172576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kumimoji="1" lang="ja-JP" altLang="en-US" sz="2400" dirty="0"/>
              <a:t>何のために自立活動を勉強していくか、もう一度確認しておきましょう！</a:t>
            </a:r>
            <a:endParaRPr kumimoji="1" lang="en-US" altLang="ja-JP" sz="24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23450" t="32480" r="23944" b="13221"/>
          <a:stretch/>
        </p:blipFill>
        <p:spPr>
          <a:xfrm>
            <a:off x="2253804" y="2447225"/>
            <a:ext cx="7006106" cy="40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097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603" y="-67734"/>
            <a:ext cx="8534400" cy="1507067"/>
          </a:xfrm>
        </p:spPr>
        <p:txBody>
          <a:bodyPr>
            <a:normAutofit/>
          </a:bodyPr>
          <a:lstStyle/>
          <a:p>
            <a:r>
              <a:rPr kumimoji="1" lang="ja-JP" altLang="en-US" sz="4400" dirty="0"/>
              <a:t>授業の約束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25371" y="1271907"/>
            <a:ext cx="11666629" cy="489707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kumimoji="1" lang="en-US" altLang="ja-JP" sz="2800" dirty="0"/>
          </a:p>
          <a:p>
            <a:pPr marL="0" indent="0">
              <a:buNone/>
            </a:pPr>
            <a:r>
              <a:rPr kumimoji="1" lang="ja-JP" altLang="en-US" sz="2800" dirty="0"/>
              <a:t>★１　授業としてのメリハリは守りましょう。</a:t>
            </a:r>
            <a:endParaRPr kumimoji="1"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　　　（しせい、活動への参加、発言）</a:t>
            </a:r>
            <a:endParaRPr lang="en-US" altLang="ja-JP" sz="2800" dirty="0"/>
          </a:p>
          <a:p>
            <a:pPr marL="0" indent="0">
              <a:buNone/>
            </a:pPr>
            <a:r>
              <a:rPr kumimoji="1" lang="ja-JP" altLang="en-US" sz="2800" dirty="0"/>
              <a:t>★２　授業がきつくなったら、自分からもうしでましょう。</a:t>
            </a:r>
            <a:endParaRPr kumimoji="1" lang="en-US" altLang="ja-JP" sz="2800" dirty="0"/>
          </a:p>
          <a:p>
            <a:pPr marL="0" indent="0">
              <a:buNone/>
            </a:pPr>
            <a:r>
              <a:rPr kumimoji="1" lang="ja-JP" altLang="en-US" sz="2800" dirty="0"/>
              <a:t>　　　態度ではわかりません（どういう気持ちだから、どうしたいか）</a:t>
            </a:r>
            <a:endParaRPr kumimoji="1" lang="en-US" altLang="ja-JP" sz="2800" dirty="0"/>
          </a:p>
          <a:p>
            <a:pPr marL="0" indent="0">
              <a:buNone/>
            </a:pPr>
            <a:endParaRPr lang="en-US" altLang="ja-JP" sz="2800" dirty="0"/>
          </a:p>
          <a:p>
            <a:pPr marL="0" indent="0">
              <a:buNone/>
            </a:pPr>
            <a:r>
              <a:rPr kumimoji="1" lang="ja-JP" altLang="en-US" sz="2800" dirty="0"/>
              <a:t>★３　人のまちがいや、自分とは違う意見はひていしません。</a:t>
            </a:r>
            <a:endParaRPr kumimoji="1" lang="en-US" altLang="ja-JP" sz="2800" dirty="0"/>
          </a:p>
          <a:p>
            <a:pPr marL="0" indent="0">
              <a:buNone/>
            </a:pPr>
            <a:r>
              <a:rPr kumimoji="1" lang="ja-JP" altLang="en-US" sz="2800" dirty="0"/>
              <a:t>　　　「なにそれ」「ちがうだろ！」「は？」などは</a:t>
            </a:r>
            <a:r>
              <a:rPr kumimoji="1" lang="en-US" altLang="ja-JP" sz="2800" dirty="0"/>
              <a:t>×</a:t>
            </a:r>
            <a:r>
              <a:rPr kumimoji="1" lang="ja-JP" altLang="en-US" sz="2800" dirty="0"/>
              <a:t>　</a:t>
            </a:r>
            <a:endParaRPr lang="en-US" altLang="ja-JP" sz="2800" dirty="0"/>
          </a:p>
          <a:p>
            <a:pPr marL="0" indent="0">
              <a:buNone/>
            </a:pPr>
            <a:r>
              <a:rPr kumimoji="1" lang="ja-JP" altLang="en-US" sz="2800" dirty="0"/>
              <a:t>★４　７人＋先生たち</a:t>
            </a:r>
            <a:r>
              <a:rPr kumimoji="1" lang="en-US" altLang="ja-JP" sz="2800" dirty="0"/>
              <a:t>3</a:t>
            </a:r>
            <a:r>
              <a:rPr kumimoji="1" lang="ja-JP" altLang="en-US" sz="2800" dirty="0"/>
              <a:t>人、みんなが楽しめるように！</a:t>
            </a:r>
            <a:endParaRPr kumimoji="1" lang="en-US" altLang="ja-JP" sz="2800" dirty="0"/>
          </a:p>
          <a:p>
            <a:pPr marL="0" indent="0">
              <a:buNone/>
            </a:pPr>
            <a:r>
              <a:rPr kumimoji="1" lang="ja-JP" altLang="en-US" sz="2800" dirty="0"/>
              <a:t>　　　周りの人を思う気持ち</a:t>
            </a:r>
            <a:endParaRPr kumimoji="1"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3846427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3451" y="-67734"/>
            <a:ext cx="8534400" cy="1507067"/>
          </a:xfrm>
        </p:spPr>
        <p:txBody>
          <a:bodyPr/>
          <a:lstStyle/>
          <a:p>
            <a:r>
              <a:rPr kumimoji="1" lang="ja-JP" altLang="en-US" dirty="0"/>
              <a:t>②　心理テスト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36483" y="685799"/>
            <a:ext cx="11743900" cy="172576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kumimoji="1" lang="ja-JP" altLang="en-US" sz="2400" dirty="0"/>
              <a:t>自分がどんな人かを知る、ひとつの方法です。</a:t>
            </a:r>
            <a:endParaRPr kumimoji="1" lang="en-US" altLang="ja-JP" sz="2400" dirty="0"/>
          </a:p>
          <a:p>
            <a:pPr marL="0" indent="0" algn="just">
              <a:buNone/>
            </a:pPr>
            <a:r>
              <a:rPr kumimoji="1" lang="ja-JP" altLang="en-US" sz="2400" dirty="0"/>
              <a:t>自分の考え方の傾向が分かっていると、恋愛♥にも使えるようですよ・・・！</a:t>
            </a:r>
            <a:endParaRPr kumimoji="1" lang="en-US" altLang="ja-JP" sz="24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l="21760" t="23837" r="22993" b="10966"/>
          <a:stretch/>
        </p:blipFill>
        <p:spPr>
          <a:xfrm>
            <a:off x="2589469" y="2266682"/>
            <a:ext cx="6735651" cy="446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528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9361" y="-186864"/>
            <a:ext cx="8534400" cy="1507067"/>
          </a:xfrm>
        </p:spPr>
        <p:txBody>
          <a:bodyPr/>
          <a:lstStyle/>
          <a:p>
            <a:endParaRPr kumimoji="1" lang="ja-JP" altLang="en-US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</p:nvPr>
        </p:nvGraphicFramePr>
        <p:xfrm>
          <a:off x="594060" y="2514719"/>
          <a:ext cx="10906773" cy="3909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89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70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38995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とくちょう</a:t>
                      </a:r>
                      <a:endParaRPr kumimoji="1" lang="en-US" altLang="ja-JP" dirty="0"/>
                    </a:p>
                    <a:p>
                      <a:r>
                        <a:rPr kumimoji="1" lang="ja-JP" altLang="en-US" sz="3200" dirty="0"/>
                        <a:t>特徴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/>
                        <a:t>おだやかなようで、うちには強いものを秘めています。</a:t>
                      </a:r>
                      <a:endParaRPr kumimoji="1" lang="en-US" altLang="ja-JP" sz="2000" dirty="0"/>
                    </a:p>
                    <a:p>
                      <a:r>
                        <a:rPr kumimoji="1" lang="ja-JP" altLang="en-US" sz="2000" dirty="0"/>
                        <a:t>自分ルールがある頑固なところも。</a:t>
                      </a:r>
                      <a:endParaRPr kumimoji="1" lang="en-US" altLang="ja-JP" sz="2000" dirty="0"/>
                    </a:p>
                    <a:p>
                      <a:r>
                        <a:rPr kumimoji="1" lang="ja-JP" altLang="en-US" sz="2000" dirty="0">
                          <a:solidFill>
                            <a:srgbClr val="FFFF00"/>
                          </a:solidFill>
                        </a:rPr>
                        <a:t>恋愛に関しても、うちに強い思いを秘めている。</a:t>
                      </a:r>
                      <a:endParaRPr kumimoji="1" lang="en-US" altLang="ja-JP" sz="20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1058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ちょうしょ</a:t>
                      </a:r>
                      <a:endParaRPr kumimoji="1" lang="en-US" altLang="ja-JP" dirty="0"/>
                    </a:p>
                    <a:p>
                      <a:r>
                        <a:rPr kumimoji="1" lang="ja-JP" altLang="en-US" sz="3200" dirty="0"/>
                        <a:t>長所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/>
                        <a:t>自分で考えて判断することが大切、という強い信念があります。</a:t>
                      </a:r>
                      <a:endParaRPr kumimoji="1" lang="en-US" altLang="ja-JP" sz="2000" dirty="0"/>
                    </a:p>
                    <a:p>
                      <a:r>
                        <a:rPr kumimoji="1" lang="ja-JP" altLang="en-US" sz="2000" dirty="0"/>
                        <a:t>責任感と自主性が強いです。</a:t>
                      </a:r>
                      <a:endParaRPr kumimoji="1" lang="en-US" altLang="ja-JP" sz="2000" dirty="0"/>
                    </a:p>
                    <a:p>
                      <a:r>
                        <a:rPr kumimoji="1" lang="ja-JP" altLang="en-US" sz="2000" dirty="0">
                          <a:solidFill>
                            <a:srgbClr val="FFFF00"/>
                          </a:solidFill>
                        </a:rPr>
                        <a:t>自分が信じる思いにむかって、行動できる強さがある。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8995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たん</a:t>
                      </a:r>
                      <a:r>
                        <a:rPr kumimoji="1" lang="ja-JP" altLang="en-US" dirty="0" err="1"/>
                        <a:t>しょ</a:t>
                      </a:r>
                      <a:endParaRPr kumimoji="1" lang="en-US" altLang="ja-JP" dirty="0"/>
                    </a:p>
                    <a:p>
                      <a:r>
                        <a:rPr kumimoji="1" lang="ja-JP" altLang="en-US" sz="3200" dirty="0"/>
                        <a:t>短所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/>
                        <a:t>強い信念が弱みになることも。引けなくなったり、思い込みをかかえたりすることも。</a:t>
                      </a:r>
                      <a:endParaRPr kumimoji="1" lang="en-US" altLang="ja-JP" sz="2000" dirty="0"/>
                    </a:p>
                    <a:p>
                      <a:r>
                        <a:rPr kumimoji="1" lang="ja-JP" altLang="en-US" sz="2000" dirty="0">
                          <a:solidFill>
                            <a:srgbClr val="FFFF00"/>
                          </a:solidFill>
                        </a:rPr>
                        <a:t>相手の話を聞くことが得意でないため、自分を押しつけがち。</a:t>
                      </a:r>
                      <a:endParaRPr kumimoji="1" lang="en-US" altLang="ja-JP" sz="20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タイトル 1"/>
          <p:cNvSpPr txBox="1">
            <a:spLocks/>
          </p:cNvSpPr>
          <p:nvPr/>
        </p:nvSpPr>
        <p:spPr>
          <a:xfrm>
            <a:off x="349361" y="804042"/>
            <a:ext cx="9141480" cy="141983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3200" dirty="0">
                <a:solidFill>
                  <a:schemeClr val="bg2">
                    <a:lumMod val="75000"/>
                  </a:schemeClr>
                </a:solidFill>
                <a:latin typeface="AR Pマーカー体E" panose="040B0900000000000000" pitchFamily="50" charset="-128"/>
                <a:ea typeface="AR Pマーカー体E" panose="040B0900000000000000" pitchFamily="50" charset="-128"/>
              </a:rPr>
              <a:t>外柔内剛</a:t>
            </a:r>
            <a:endParaRPr lang="en-US" altLang="ja-JP" sz="3200" dirty="0">
              <a:solidFill>
                <a:schemeClr val="bg2">
                  <a:lumMod val="75000"/>
                </a:schemeClr>
              </a:solidFill>
              <a:latin typeface="AR Pマーカー体E" panose="040B0900000000000000" pitchFamily="50" charset="-128"/>
              <a:ea typeface="AR Pマーカー体E" panose="040B0900000000000000" pitchFamily="50" charset="-128"/>
            </a:endParaRPr>
          </a:p>
          <a:p>
            <a:r>
              <a:rPr lang="ja-JP" altLang="en-US" sz="3200" dirty="0">
                <a:solidFill>
                  <a:schemeClr val="bg2">
                    <a:lumMod val="75000"/>
                  </a:schemeClr>
                </a:solidFill>
                <a:latin typeface="AR Pマーカー体E" panose="040B0900000000000000" pitchFamily="50" charset="-128"/>
                <a:ea typeface="AR Pマーカー体E" panose="040B0900000000000000" pitchFamily="50" charset="-128"/>
              </a:rPr>
              <a:t>（うわべは優しく見えるが、意志しっかりしている</a:t>
            </a:r>
            <a:r>
              <a:rPr lang="en-US" altLang="ja-JP" sz="3200" dirty="0">
                <a:solidFill>
                  <a:schemeClr val="bg2">
                    <a:lumMod val="75000"/>
                  </a:schemeClr>
                </a:solidFill>
                <a:latin typeface="AR Pマーカー体E" panose="040B0900000000000000" pitchFamily="50" charset="-128"/>
                <a:ea typeface="AR Pマーカー体E" panose="040B0900000000000000" pitchFamily="50" charset="-128"/>
              </a:rPr>
              <a:t>)</a:t>
            </a:r>
            <a:r>
              <a:rPr lang="ja-JP" altLang="en-US" sz="3200" dirty="0">
                <a:solidFill>
                  <a:schemeClr val="bg2">
                    <a:lumMod val="75000"/>
                  </a:schemeClr>
                </a:solidFill>
                <a:latin typeface="AR Pマーカー体E" panose="040B0900000000000000" pitchFamily="50" charset="-128"/>
                <a:ea typeface="AR Pマーカー体E" panose="040B0900000000000000" pitchFamily="50" charset="-128"/>
              </a:rPr>
              <a:t>タイプ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768" y="128787"/>
            <a:ext cx="2299903" cy="260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523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9361" y="-186864"/>
            <a:ext cx="8534400" cy="1507067"/>
          </a:xfrm>
        </p:spPr>
        <p:txBody>
          <a:bodyPr/>
          <a:lstStyle/>
          <a:p>
            <a:endParaRPr kumimoji="1" lang="ja-JP" altLang="en-US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</p:nvPr>
        </p:nvGraphicFramePr>
        <p:xfrm>
          <a:off x="594060" y="2514719"/>
          <a:ext cx="10906773" cy="3909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89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70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38995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とくちょう</a:t>
                      </a:r>
                      <a:endParaRPr kumimoji="1" lang="en-US" altLang="ja-JP" dirty="0"/>
                    </a:p>
                    <a:p>
                      <a:r>
                        <a:rPr kumimoji="1" lang="ja-JP" altLang="en-US" sz="3200" dirty="0"/>
                        <a:t>特徴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/>
                        <a:t>勝てない勝負はしない。頭がよくて人間関係を考えすぎて、みんなにいい顔を</a:t>
                      </a:r>
                      <a:r>
                        <a:rPr kumimoji="1" lang="ja-JP" altLang="en-US" sz="2000" dirty="0" err="1"/>
                        <a:t>しないとと</a:t>
                      </a:r>
                      <a:r>
                        <a:rPr kumimoji="1" lang="ja-JP" altLang="en-US" sz="2000" dirty="0"/>
                        <a:t>いうプレッシャーを感じることも。</a:t>
                      </a:r>
                      <a:endParaRPr kumimoji="1" lang="en-US" altLang="ja-JP" sz="2000" dirty="0"/>
                    </a:p>
                    <a:p>
                      <a:r>
                        <a:rPr kumimoji="1" lang="ja-JP" altLang="en-US" sz="2000" dirty="0">
                          <a:solidFill>
                            <a:srgbClr val="FFFF00"/>
                          </a:solidFill>
                        </a:rPr>
                        <a:t>恋愛も、脈がない勝負はしない。</a:t>
                      </a:r>
                      <a:endParaRPr kumimoji="1" lang="en-US" altLang="ja-JP" sz="20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1058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ちょうしょ</a:t>
                      </a:r>
                      <a:endParaRPr kumimoji="1" lang="en-US" altLang="ja-JP" dirty="0"/>
                    </a:p>
                    <a:p>
                      <a:r>
                        <a:rPr kumimoji="1" lang="ja-JP" altLang="en-US" sz="3200" dirty="0"/>
                        <a:t>長所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/>
                        <a:t>人を見る目に長けていて、複雑な人間関係をよく見ています。</a:t>
                      </a:r>
                      <a:endParaRPr kumimoji="1" lang="en-US" altLang="ja-JP" sz="2000" dirty="0"/>
                    </a:p>
                    <a:p>
                      <a:r>
                        <a:rPr kumimoji="1" lang="ja-JP" altLang="en-US" sz="2000" dirty="0"/>
                        <a:t>つねに慎重でじっくり考えて行動できるので、誰にでも好かれる存在です。</a:t>
                      </a:r>
                      <a:endParaRPr kumimoji="1" lang="en-US" altLang="ja-JP" sz="2000" dirty="0"/>
                    </a:p>
                    <a:p>
                      <a:r>
                        <a:rPr kumimoji="1" lang="ja-JP" altLang="en-US" sz="2000" dirty="0">
                          <a:solidFill>
                            <a:srgbClr val="FFFF00"/>
                          </a:solidFill>
                        </a:rPr>
                        <a:t>気が利いて愛想もいいので、男女と</a:t>
                      </a:r>
                      <a:r>
                        <a:rPr kumimoji="1" lang="ja-JP" altLang="en-US" sz="2000" dirty="0" err="1">
                          <a:solidFill>
                            <a:srgbClr val="FFFF00"/>
                          </a:solidFill>
                        </a:rPr>
                        <a:t>わず</a:t>
                      </a:r>
                      <a:r>
                        <a:rPr kumimoji="1" lang="ja-JP" altLang="en-US" sz="2000" dirty="0">
                          <a:solidFill>
                            <a:srgbClr val="FFFF00"/>
                          </a:solidFill>
                        </a:rPr>
                        <a:t>人気者。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8995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たん</a:t>
                      </a:r>
                      <a:r>
                        <a:rPr kumimoji="1" lang="ja-JP" altLang="en-US" dirty="0" err="1"/>
                        <a:t>しょ</a:t>
                      </a:r>
                      <a:endParaRPr kumimoji="1" lang="en-US" altLang="ja-JP" dirty="0"/>
                    </a:p>
                    <a:p>
                      <a:r>
                        <a:rPr kumimoji="1" lang="ja-JP" altLang="en-US" sz="3200" dirty="0"/>
                        <a:t>短所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/>
                        <a:t>長所のうらに、人になかなか心を開けない面も。</a:t>
                      </a:r>
                      <a:endParaRPr kumimoji="1" lang="en-US" altLang="ja-JP" sz="2000" dirty="0"/>
                    </a:p>
                    <a:p>
                      <a:r>
                        <a:rPr kumimoji="1" lang="ja-JP" altLang="en-US" sz="2000" dirty="0"/>
                        <a:t>自己評価が低く、周りからの批判をとても気にします。</a:t>
                      </a:r>
                      <a:endParaRPr kumimoji="1" lang="en-US" altLang="ja-JP" sz="2000" dirty="0"/>
                    </a:p>
                    <a:p>
                      <a:r>
                        <a:rPr kumimoji="1" lang="ja-JP" altLang="en-US" sz="2000" dirty="0">
                          <a:solidFill>
                            <a:srgbClr val="FFFF00"/>
                          </a:solidFill>
                        </a:rPr>
                        <a:t>相手が壁を感じて離れていってしまうことも。</a:t>
                      </a:r>
                      <a:endParaRPr kumimoji="1" lang="en-US" altLang="ja-JP" sz="20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タイトル 1"/>
          <p:cNvSpPr txBox="1">
            <a:spLocks/>
          </p:cNvSpPr>
          <p:nvPr/>
        </p:nvSpPr>
        <p:spPr>
          <a:xfrm>
            <a:off x="349361" y="804042"/>
            <a:ext cx="9141480" cy="141983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3200" dirty="0">
                <a:solidFill>
                  <a:schemeClr val="bg2">
                    <a:lumMod val="75000"/>
                  </a:schemeClr>
                </a:solidFill>
                <a:latin typeface="AR Pマーカー体E" panose="040B0900000000000000" pitchFamily="50" charset="-128"/>
                <a:ea typeface="AR Pマーカー体E" panose="040B0900000000000000" pitchFamily="50" charset="-128"/>
              </a:rPr>
              <a:t>用心堅固</a:t>
            </a:r>
            <a:endParaRPr lang="en-US" altLang="ja-JP" sz="3200" dirty="0">
              <a:solidFill>
                <a:schemeClr val="bg2">
                  <a:lumMod val="75000"/>
                </a:schemeClr>
              </a:solidFill>
              <a:latin typeface="AR Pマーカー体E" panose="040B0900000000000000" pitchFamily="50" charset="-128"/>
              <a:ea typeface="AR Pマーカー体E" panose="040B0900000000000000" pitchFamily="50" charset="-128"/>
            </a:endParaRPr>
          </a:p>
          <a:p>
            <a:r>
              <a:rPr lang="ja-JP" altLang="en-US" sz="3200" dirty="0">
                <a:solidFill>
                  <a:schemeClr val="bg2">
                    <a:lumMod val="75000"/>
                  </a:schemeClr>
                </a:solidFill>
                <a:latin typeface="AR Pマーカー体E" panose="040B0900000000000000" pitchFamily="50" charset="-128"/>
                <a:ea typeface="AR Pマーカー体E" panose="040B0900000000000000" pitchFamily="50" charset="-128"/>
              </a:rPr>
              <a:t>（じっくり考えて、冷静に物事をすすめる</a:t>
            </a:r>
            <a:r>
              <a:rPr lang="en-US" altLang="ja-JP" sz="3200" dirty="0">
                <a:solidFill>
                  <a:schemeClr val="bg2">
                    <a:lumMod val="75000"/>
                  </a:schemeClr>
                </a:solidFill>
                <a:latin typeface="AR Pマーカー体E" panose="040B0900000000000000" pitchFamily="50" charset="-128"/>
                <a:ea typeface="AR Pマーカー体E" panose="040B0900000000000000" pitchFamily="50" charset="-128"/>
              </a:rPr>
              <a:t>)</a:t>
            </a:r>
            <a:r>
              <a:rPr lang="ja-JP" altLang="en-US" sz="3200" dirty="0">
                <a:solidFill>
                  <a:schemeClr val="bg2">
                    <a:lumMod val="75000"/>
                  </a:schemeClr>
                </a:solidFill>
                <a:latin typeface="AR Pマーカー体E" panose="040B0900000000000000" pitchFamily="50" charset="-128"/>
                <a:ea typeface="AR Pマーカー体E" panose="040B0900000000000000" pitchFamily="50" charset="-128"/>
              </a:rPr>
              <a:t>タイプ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768" y="128787"/>
            <a:ext cx="2299903" cy="260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01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9361" y="-186864"/>
            <a:ext cx="8534400" cy="1507067"/>
          </a:xfrm>
        </p:spPr>
        <p:txBody>
          <a:bodyPr/>
          <a:lstStyle/>
          <a:p>
            <a:endParaRPr kumimoji="1" lang="ja-JP" altLang="en-US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</p:nvPr>
        </p:nvGraphicFramePr>
        <p:xfrm>
          <a:off x="594060" y="2514719"/>
          <a:ext cx="10906773" cy="3909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89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70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38995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とくちょう</a:t>
                      </a:r>
                      <a:endParaRPr kumimoji="1" lang="en-US" altLang="ja-JP" dirty="0"/>
                    </a:p>
                    <a:p>
                      <a:r>
                        <a:rPr kumimoji="1" lang="ja-JP" altLang="en-US" sz="3200" dirty="0"/>
                        <a:t>特徴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/>
                        <a:t>思ったことを思った通りに発言して、自由に行動できます。</a:t>
                      </a:r>
                      <a:endParaRPr kumimoji="1" lang="en-US" altLang="ja-JP" sz="2000" dirty="0"/>
                    </a:p>
                    <a:p>
                      <a:r>
                        <a:rPr kumimoji="1" lang="ja-JP" altLang="en-US" sz="2000" dirty="0"/>
                        <a:t>自分の主張を素直に表現できます。</a:t>
                      </a:r>
                      <a:endParaRPr kumimoji="1" lang="en-US" altLang="ja-JP" sz="2000" dirty="0"/>
                    </a:p>
                    <a:p>
                      <a:r>
                        <a:rPr kumimoji="1" lang="ja-JP" altLang="en-US" sz="2000" dirty="0">
                          <a:solidFill>
                            <a:srgbClr val="FFFF00"/>
                          </a:solidFill>
                        </a:rPr>
                        <a:t>恋愛に関しても積極的。相手が途絶えることもないかも。</a:t>
                      </a:r>
                      <a:endParaRPr kumimoji="1" lang="en-US" altLang="ja-JP" sz="20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1058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ちょうしょ</a:t>
                      </a:r>
                      <a:endParaRPr kumimoji="1" lang="en-US" altLang="ja-JP" dirty="0"/>
                    </a:p>
                    <a:p>
                      <a:r>
                        <a:rPr kumimoji="1" lang="ja-JP" altLang="en-US" sz="3200" dirty="0"/>
                        <a:t>長所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/>
                        <a:t>いろんなことに可能性を感じて、どんどん挑戦できます。</a:t>
                      </a:r>
                      <a:endParaRPr kumimoji="1" lang="en-US" altLang="ja-JP" sz="2000" dirty="0"/>
                    </a:p>
                    <a:p>
                      <a:r>
                        <a:rPr kumimoji="1" lang="ja-JP" altLang="en-US" sz="2000" dirty="0"/>
                        <a:t>意見がちがう人など、いろんな人と交流できます。</a:t>
                      </a:r>
                      <a:endParaRPr kumimoji="1" lang="en-US" altLang="ja-JP" sz="2000" dirty="0"/>
                    </a:p>
                    <a:p>
                      <a:r>
                        <a:rPr kumimoji="1" lang="ja-JP" altLang="en-US" sz="2000" dirty="0">
                          <a:solidFill>
                            <a:srgbClr val="FFFF00"/>
                          </a:solidFill>
                        </a:rPr>
                        <a:t>気持ちが素直に表れるので、相手も自分のことを分かってくれ</a:t>
                      </a:r>
                      <a:endParaRPr kumimoji="1" lang="en-US" altLang="ja-JP" sz="2000" dirty="0">
                        <a:solidFill>
                          <a:srgbClr val="FFFF00"/>
                        </a:solidFill>
                      </a:endParaRPr>
                    </a:p>
                    <a:p>
                      <a:r>
                        <a:rPr kumimoji="1" lang="ja-JP" altLang="en-US" sz="2000" dirty="0">
                          <a:solidFill>
                            <a:srgbClr val="FFFF00"/>
                          </a:solidFill>
                        </a:rPr>
                        <a:t>ます。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8995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たん</a:t>
                      </a:r>
                      <a:r>
                        <a:rPr kumimoji="1" lang="ja-JP" altLang="en-US" dirty="0" err="1"/>
                        <a:t>しょ</a:t>
                      </a:r>
                      <a:endParaRPr kumimoji="1" lang="en-US" altLang="ja-JP" dirty="0"/>
                    </a:p>
                    <a:p>
                      <a:r>
                        <a:rPr kumimoji="1" lang="ja-JP" altLang="en-US" sz="3200" dirty="0"/>
                        <a:t>短所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/>
                        <a:t>自己主張がつよすぎると一人よがりになることがあるます。</a:t>
                      </a:r>
                      <a:endParaRPr kumimoji="1" lang="en-US" altLang="ja-JP" sz="2000" dirty="0"/>
                    </a:p>
                    <a:p>
                      <a:r>
                        <a:rPr kumimoji="1" lang="ja-JP" altLang="en-US" sz="2000" dirty="0">
                          <a:solidFill>
                            <a:srgbClr val="FFFF00"/>
                          </a:solidFill>
                        </a:rPr>
                        <a:t>相手が壁を感じて離れていってしまうこと</a:t>
                      </a:r>
                      <a:r>
                        <a:rPr kumimoji="1" lang="ja-JP" altLang="en-US" sz="2000">
                          <a:solidFill>
                            <a:srgbClr val="FFFF00"/>
                          </a:solidFill>
                        </a:rPr>
                        <a:t>も。</a:t>
                      </a:r>
                      <a:endParaRPr kumimoji="1" lang="en-US" altLang="ja-JP" sz="20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タイトル 1"/>
          <p:cNvSpPr txBox="1">
            <a:spLocks/>
          </p:cNvSpPr>
          <p:nvPr/>
        </p:nvSpPr>
        <p:spPr>
          <a:xfrm>
            <a:off x="349361" y="804042"/>
            <a:ext cx="9141480" cy="141983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3200" dirty="0">
                <a:solidFill>
                  <a:schemeClr val="bg2">
                    <a:lumMod val="75000"/>
                  </a:schemeClr>
                </a:solidFill>
                <a:latin typeface="AR Pマーカー体E" panose="040B0900000000000000" pitchFamily="50" charset="-128"/>
                <a:ea typeface="AR Pマーカー体E" panose="040B0900000000000000" pitchFamily="50" charset="-128"/>
              </a:rPr>
              <a:t>天真爛漫</a:t>
            </a:r>
            <a:endParaRPr lang="en-US" altLang="ja-JP" sz="3200" dirty="0">
              <a:solidFill>
                <a:schemeClr val="bg2">
                  <a:lumMod val="75000"/>
                </a:schemeClr>
              </a:solidFill>
              <a:latin typeface="AR Pマーカー体E" panose="040B0900000000000000" pitchFamily="50" charset="-128"/>
              <a:ea typeface="AR Pマーカー体E" panose="040B0900000000000000" pitchFamily="50" charset="-128"/>
            </a:endParaRPr>
          </a:p>
          <a:p>
            <a:r>
              <a:rPr lang="ja-JP" altLang="en-US" sz="3200" dirty="0">
                <a:solidFill>
                  <a:schemeClr val="bg2">
                    <a:lumMod val="75000"/>
                  </a:schemeClr>
                </a:solidFill>
                <a:latin typeface="AR Pマーカー体E" panose="040B0900000000000000" pitchFamily="50" charset="-128"/>
                <a:ea typeface="AR Pマーカー体E" panose="040B0900000000000000" pitchFamily="50" charset="-128"/>
              </a:rPr>
              <a:t>（心のままに、素直に行動する</a:t>
            </a:r>
            <a:r>
              <a:rPr lang="en-US" altLang="ja-JP" sz="3200" dirty="0">
                <a:solidFill>
                  <a:schemeClr val="bg2">
                    <a:lumMod val="75000"/>
                  </a:schemeClr>
                </a:solidFill>
                <a:latin typeface="AR Pマーカー体E" panose="040B0900000000000000" pitchFamily="50" charset="-128"/>
                <a:ea typeface="AR Pマーカー体E" panose="040B0900000000000000" pitchFamily="50" charset="-128"/>
              </a:rPr>
              <a:t>)</a:t>
            </a:r>
            <a:r>
              <a:rPr lang="ja-JP" altLang="en-US" sz="3200" dirty="0">
                <a:solidFill>
                  <a:schemeClr val="bg2">
                    <a:lumMod val="75000"/>
                  </a:schemeClr>
                </a:solidFill>
                <a:latin typeface="AR Pマーカー体E" panose="040B0900000000000000" pitchFamily="50" charset="-128"/>
                <a:ea typeface="AR Pマーカー体E" panose="040B0900000000000000" pitchFamily="50" charset="-128"/>
              </a:rPr>
              <a:t>タイプ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768" y="128787"/>
            <a:ext cx="2299903" cy="260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931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4967" y="-67734"/>
            <a:ext cx="8534400" cy="1507067"/>
          </a:xfrm>
        </p:spPr>
        <p:txBody>
          <a:bodyPr/>
          <a:lstStyle/>
          <a:p>
            <a:r>
              <a:rPr kumimoji="1" lang="ja-JP" altLang="en-US" dirty="0"/>
              <a:t>③　こんなとき、どうしようを考える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392550" y="685799"/>
            <a:ext cx="9670402" cy="3615267"/>
          </a:xfrm>
        </p:spPr>
        <p:txBody>
          <a:bodyPr>
            <a:normAutofit/>
          </a:bodyPr>
          <a:lstStyle/>
          <a:p>
            <a:r>
              <a:rPr kumimoji="1" lang="ja-JP" altLang="en-US" sz="2400" dirty="0"/>
              <a:t>今から、プチドラマを見ます。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①　人間関係の図を書いてみましょう。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②　自分だったらどうするか・・・ベストアンサーを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　班のみんなで話し合ってみましょう。</a:t>
            </a:r>
            <a:endParaRPr lang="en-US" altLang="ja-JP" sz="2400" dirty="0"/>
          </a:p>
          <a:p>
            <a:r>
              <a:rPr kumimoji="1" lang="ja-JP" altLang="en-US" sz="2400" dirty="0"/>
              <a:t>俳優さん・女優さんになって、演じてもらいます（＾０＾）</a:t>
            </a:r>
            <a:r>
              <a:rPr kumimoji="1" lang="en-US" altLang="ja-JP" sz="2400" dirty="0"/>
              <a:t>/</a:t>
            </a:r>
            <a:endParaRPr kumimoji="1" lang="ja-JP" altLang="en-US" sz="24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056" y="3549676"/>
            <a:ext cx="3424237" cy="343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017840"/>
      </p:ext>
    </p:extLst>
  </p:cSld>
  <p:clrMapOvr>
    <a:masterClrMapping/>
  </p:clrMapOvr>
</p:sld>
</file>

<file path=ppt/theme/theme1.xml><?xml version="1.0" encoding="utf-8"?>
<a:theme xmlns:a="http://schemas.openxmlformats.org/drawingml/2006/main" name="スライス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131</TotalTime>
  <Words>754</Words>
  <PresentationFormat>ワイド画面</PresentationFormat>
  <Paragraphs>100</Paragraphs>
  <Slides>12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7" baseType="lpstr">
      <vt:lpstr>AR Pマーカー体E</vt:lpstr>
      <vt:lpstr>Calibri</vt:lpstr>
      <vt:lpstr>Century Gothic</vt:lpstr>
      <vt:lpstr>Wingdings 3</vt:lpstr>
      <vt:lpstr>スライス</vt:lpstr>
      <vt:lpstr>自立活動  ～めざせ！！ 自分も人も大事にできる大人～</vt:lpstr>
      <vt:lpstr>今日の内容</vt:lpstr>
      <vt:lpstr>①　自立活動「目標」の確認</vt:lpstr>
      <vt:lpstr>授業の約束</vt:lpstr>
      <vt:lpstr>②　心理テスト</vt:lpstr>
      <vt:lpstr>PowerPoint プレゼンテーション</vt:lpstr>
      <vt:lpstr>PowerPoint プレゼンテーション</vt:lpstr>
      <vt:lpstr>PowerPoint プレゼンテーション</vt:lpstr>
      <vt:lpstr>③　こんなとき、どうしようを考える</vt:lpstr>
      <vt:lpstr>PowerPoint プレゼンテーション</vt:lpstr>
      <vt:lpstr>③　こんなときの対応を、話し合おう</vt:lpstr>
      <vt:lpstr>④　自己評価シート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2019-07-01T02:12:41Z</cp:lastPrinted>
  <dcterms:created xsi:type="dcterms:W3CDTF">2019-07-01T01:27:51Z</dcterms:created>
  <dcterms:modified xsi:type="dcterms:W3CDTF">2024-02-23T10:48:41Z</dcterms:modified>
</cp:coreProperties>
</file>