
<file path=[Content_Types].xml><?xml version="1.0" encoding="utf-8"?>
<Types xmlns="http://schemas.openxmlformats.org/package/2006/content-types"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4"/>
  </p:handoutMasterIdLst>
  <p:sldIdLst>
    <p:sldId id="256" r:id="rId2"/>
    <p:sldId id="259" r:id="rId3"/>
    <p:sldId id="263" r:id="rId4"/>
    <p:sldId id="257" r:id="rId5"/>
    <p:sldId id="258" r:id="rId6"/>
    <p:sldId id="270" r:id="rId7"/>
    <p:sldId id="261" r:id="rId8"/>
    <p:sldId id="267" r:id="rId9"/>
    <p:sldId id="269" r:id="rId10"/>
    <p:sldId id="276" r:id="rId11"/>
    <p:sldId id="272" r:id="rId12"/>
    <p:sldId id="274" r:id="rId1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1F8E0AC1-C180-4FA9-B1DD-B7454B4C54AF}">
          <p14:sldIdLst>
            <p14:sldId id="256"/>
            <p14:sldId id="259"/>
            <p14:sldId id="263"/>
            <p14:sldId id="257"/>
            <p14:sldId id="258"/>
            <p14:sldId id="270"/>
          </p14:sldIdLst>
        </p14:section>
        <p14:section name="タイトルなしのセクション" id="{93B50BF2-05CB-4ADC-97B6-86A6721737E2}">
          <p14:sldIdLst>
            <p14:sldId id="261"/>
            <p14:sldId id="267"/>
            <p14:sldId id="269"/>
            <p14:sldId id="276"/>
            <p14:sldId id="272"/>
            <p14:sldId id="27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66" y="3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9" d="100"/>
          <a:sy n="49" d="100"/>
        </p:scale>
        <p:origin x="196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8358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="0" baseline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29A6-B9B4-4DB2-B92C-95E757C60D00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138A-61B2-4894-B018-260F745E2D2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Rectangle 10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495722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29A6-B9B4-4DB2-B92C-95E757C60D00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138A-61B2-4894-B018-260F745E2D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59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29A6-B9B4-4DB2-B92C-95E757C60D00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138A-61B2-4894-B018-260F745E2D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4613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29A6-B9B4-4DB2-B92C-95E757C60D00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138A-61B2-4894-B018-260F745E2D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4398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29A6-B9B4-4DB2-B92C-95E757C60D00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138A-61B2-4894-B018-260F745E2D2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78631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29A6-B9B4-4DB2-B92C-95E757C60D00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138A-61B2-4894-B018-260F745E2D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4838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29A6-B9B4-4DB2-B92C-95E757C60D00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138A-61B2-4894-B018-260F745E2D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71346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29A6-B9B4-4DB2-B92C-95E757C60D00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138A-61B2-4894-B018-260F745E2D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9118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29A6-B9B4-4DB2-B92C-95E757C60D00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138A-61B2-4894-B018-260F745E2D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976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1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29A6-B9B4-4DB2-B92C-95E757C60D00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138A-61B2-4894-B018-260F745E2D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04511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29A6-B9B4-4DB2-B92C-95E757C60D00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138A-61B2-4894-B018-260F745E2D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746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62393"/>
            <a:ext cx="9692640" cy="1428929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525229A6-B9B4-4DB2-B92C-95E757C60D00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0A05138A-61B2-4894-B018-260F745E2D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994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kumimoji="1"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kumimoji="1"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kumimoji="1"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microsoft.com/office/2007/relationships/media" Target="../media/media1.mp3"/><Relationship Id="rId1" Type="http://schemas.openxmlformats.org/officeDocument/2006/relationships/audio" Target="NULL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734874" y="1661375"/>
            <a:ext cx="51000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800" dirty="0"/>
              <a:t>自立活動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02439" y="3436609"/>
            <a:ext cx="102600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/>
              <a:t>～インタビューをしよう～</a:t>
            </a:r>
          </a:p>
        </p:txBody>
      </p:sp>
    </p:spTree>
    <p:extLst>
      <p:ext uri="{BB962C8B-B14F-4D97-AF65-F5344CB8AC3E}">
        <p14:creationId xmlns:p14="http://schemas.microsoft.com/office/powerpoint/2010/main" val="2562112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82074" y="719527"/>
            <a:ext cx="1062507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/>
              <a:t>２人組を作ってインタビュー</a:t>
            </a:r>
            <a:endParaRPr kumimoji="1" lang="en-US" altLang="ja-JP" sz="6000" dirty="0"/>
          </a:p>
          <a:p>
            <a:r>
              <a:rPr kumimoji="1" lang="ja-JP" altLang="en-US" sz="6000" dirty="0"/>
              <a:t>　　　　　　　　を</a:t>
            </a:r>
            <a:r>
              <a:rPr lang="ja-JP" altLang="en-US" sz="6000" dirty="0"/>
              <a:t>しよう！</a:t>
            </a:r>
            <a:endParaRPr lang="en-US" altLang="ja-JP" sz="6000" dirty="0"/>
          </a:p>
          <a:p>
            <a:endParaRPr kumimoji="1" lang="ja-JP" altLang="en-US" sz="54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774" y="2518892"/>
            <a:ext cx="4476750" cy="447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986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62377" y="449071"/>
            <a:ext cx="106250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/>
              <a:t>分かったことを報告しよう！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9357" y="1906074"/>
            <a:ext cx="4230001" cy="4548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123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420298" y="2343954"/>
            <a:ext cx="5104740" cy="4172755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b="1" kern="1200" spc="-5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2210459" y="241476"/>
            <a:ext cx="7010814" cy="721217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b="1" kern="1200" spc="-5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solidFill>
                  <a:schemeClr val="tx1"/>
                </a:solidFill>
              </a:rPr>
              <a:t>話すとき・聞くときのルール</a:t>
            </a: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5853036" y="2343953"/>
            <a:ext cx="5104740" cy="4172755"/>
          </a:xfrm>
          <a:prstGeom prst="rect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b="1" kern="1200" spc="-5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539686" y="1448872"/>
            <a:ext cx="2865964" cy="72121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b="1" kern="1200" spc="-5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dirty="0">
                <a:solidFill>
                  <a:schemeClr val="tx1"/>
                </a:solidFill>
              </a:rPr>
              <a:t>話すとき</a:t>
            </a: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6972424" y="1448871"/>
            <a:ext cx="2865964" cy="72121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b="1" kern="1200" spc="-5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dirty="0">
                <a:solidFill>
                  <a:schemeClr val="tx1"/>
                </a:solidFill>
              </a:rPr>
              <a:t>聞くとき</a:t>
            </a: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637629" y="2527479"/>
            <a:ext cx="4670077" cy="115587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b="1" kern="1200" spc="-5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solidFill>
                  <a:schemeClr val="tx1"/>
                </a:solidFill>
              </a:rPr>
              <a:t>・話すことをまとめ</a:t>
            </a:r>
            <a:endParaRPr lang="en-US" altLang="ja-JP" sz="3600" dirty="0">
              <a:solidFill>
                <a:schemeClr val="tx1"/>
              </a:solidFill>
            </a:endParaRPr>
          </a:p>
          <a:p>
            <a:r>
              <a:rPr lang="ja-JP" altLang="en-US" sz="3600" dirty="0">
                <a:solidFill>
                  <a:schemeClr val="tx1"/>
                </a:solidFill>
              </a:rPr>
              <a:t>　</a:t>
            </a:r>
            <a:r>
              <a:rPr lang="ja-JP" altLang="en-US" sz="3600" dirty="0" err="1">
                <a:solidFill>
                  <a:schemeClr val="tx1"/>
                </a:solidFill>
              </a:rPr>
              <a:t>て</a:t>
            </a:r>
            <a:r>
              <a:rPr lang="ja-JP" altLang="en-US" sz="3600" dirty="0">
                <a:solidFill>
                  <a:schemeClr val="tx1"/>
                </a:solidFill>
              </a:rPr>
              <a:t>準備しておく。</a:t>
            </a: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637628" y="4039136"/>
            <a:ext cx="4670077" cy="115587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b="1" kern="1200" spc="-5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solidFill>
                  <a:schemeClr val="tx1"/>
                </a:solidFill>
              </a:rPr>
              <a:t>・聞こえる声で話す。</a:t>
            </a: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637628" y="5153159"/>
            <a:ext cx="4670077" cy="115587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b="1" kern="1200" spc="-5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solidFill>
                  <a:schemeClr val="tx1"/>
                </a:solidFill>
              </a:rPr>
              <a:t>・時々、聞いている</a:t>
            </a:r>
            <a:endParaRPr lang="en-US" altLang="ja-JP" sz="3600" dirty="0">
              <a:solidFill>
                <a:schemeClr val="tx1"/>
              </a:solidFill>
            </a:endParaRPr>
          </a:p>
          <a:p>
            <a:r>
              <a:rPr lang="ja-JP" altLang="en-US" sz="3600" dirty="0">
                <a:solidFill>
                  <a:schemeClr val="tx1"/>
                </a:solidFill>
              </a:rPr>
              <a:t>　人を見る。</a:t>
            </a:r>
            <a:endParaRPr lang="en-US" altLang="ja-JP" sz="3600" dirty="0">
              <a:solidFill>
                <a:schemeClr val="tx1"/>
              </a:solidFill>
            </a:endParaRP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6070362" y="3746155"/>
            <a:ext cx="4670077" cy="140700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b="1" kern="1200" spc="-5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solidFill>
                  <a:schemeClr val="tx1"/>
                </a:solidFill>
              </a:rPr>
              <a:t>・</a:t>
            </a:r>
            <a:r>
              <a:rPr lang="ja-JP" altLang="en-US" sz="3200" dirty="0">
                <a:solidFill>
                  <a:schemeClr val="tx1"/>
                </a:solidFill>
              </a:rPr>
              <a:t>うなずき、あいずち</a:t>
            </a:r>
            <a:endParaRPr lang="en-US" altLang="ja-JP" sz="3200" dirty="0">
              <a:solidFill>
                <a:schemeClr val="tx1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　（へ</a:t>
            </a:r>
            <a:r>
              <a:rPr lang="ja-JP" altLang="en-US" sz="2400" dirty="0">
                <a:solidFill>
                  <a:schemeClr val="tx1"/>
                </a:solidFill>
              </a:rPr>
              <a:t>ー、そうなんだ、すごい　</a:t>
            </a:r>
            <a:endParaRPr lang="en-US" altLang="ja-JP" sz="2400" dirty="0">
              <a:solidFill>
                <a:schemeClr val="tx1"/>
              </a:solidFill>
            </a:endParaRPr>
          </a:p>
          <a:p>
            <a:r>
              <a:rPr lang="ja-JP" altLang="en-US" sz="2400" dirty="0">
                <a:solidFill>
                  <a:schemeClr val="tx1"/>
                </a:solidFill>
              </a:rPr>
              <a:t>　　　　　　　　おもしろい）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6070363" y="2595078"/>
            <a:ext cx="4670077" cy="115587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b="1" kern="1200" spc="-5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solidFill>
                  <a:schemeClr val="tx1"/>
                </a:solidFill>
              </a:rPr>
              <a:t>・発表者に注目。</a:t>
            </a: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6070362" y="5306095"/>
            <a:ext cx="4670077" cy="115587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b="1" kern="1200" spc="-5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solidFill>
                  <a:schemeClr val="tx1"/>
                </a:solidFill>
              </a:rPr>
              <a:t>・発表の後は拍手。</a:t>
            </a:r>
          </a:p>
        </p:txBody>
      </p:sp>
    </p:spTree>
    <p:extLst>
      <p:ext uri="{BB962C8B-B14F-4D97-AF65-F5344CB8AC3E}">
        <p14:creationId xmlns:p14="http://schemas.microsoft.com/office/powerpoint/2010/main" val="46980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47730" y="321972"/>
            <a:ext cx="55894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/>
              <a:t>アイスブレイク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62131" y="2303840"/>
            <a:ext cx="98909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/>
              <a:t>サイコロトーク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198" y="3873500"/>
            <a:ext cx="2730500" cy="2984500"/>
          </a:xfrm>
          <a:prstGeom prst="rect">
            <a:avLst/>
          </a:prstGeom>
        </p:spPr>
      </p:pic>
      <p:pic>
        <p:nvPicPr>
          <p:cNvPr id="6" name="サイコロトーク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3500" end="2029.6875"/>
                </p14:media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791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74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80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364984" y="63597"/>
            <a:ext cx="93291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/>
              <a:t>朝、起きたら最初に何をする？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74832" y="2356003"/>
            <a:ext cx="97752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/>
              <a:t>初めてのお給料で何を一番に買う？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74832" y="1301389"/>
            <a:ext cx="108182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特殊能力が手に入るならどんな能力がいい？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63923" y="3463032"/>
            <a:ext cx="98179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/>
              <a:t>今一番行きたい都道府県は？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74832" y="5692877"/>
            <a:ext cx="11088686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100" dirty="0"/>
              <a:t>もし地球上で一人きりになったら何をする？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364984" y="4579201"/>
            <a:ext cx="80465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/>
              <a:t>好きなアイスは何ですか？</a:t>
            </a: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28" y="6595"/>
            <a:ext cx="1055891" cy="998113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28" y="1122819"/>
            <a:ext cx="1099866" cy="1039682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28" y="2280612"/>
            <a:ext cx="1091966" cy="1032214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28" y="3413096"/>
            <a:ext cx="1060386" cy="1002362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05139"/>
            <a:ext cx="1068286" cy="1009830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95" y="5541200"/>
            <a:ext cx="1060386" cy="100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48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47731" y="321972"/>
            <a:ext cx="35416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/>
              <a:t>本時の目標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50761" y="1782325"/>
            <a:ext cx="10560676" cy="156966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/>
              <a:t>〇注意点やコツを意識して友達に　</a:t>
            </a:r>
            <a:endParaRPr kumimoji="1" lang="en-US" altLang="ja-JP" sz="4800" dirty="0"/>
          </a:p>
          <a:p>
            <a:r>
              <a:rPr kumimoji="1" lang="ja-JP" altLang="en-US" sz="4800" dirty="0"/>
              <a:t>　インタビューをすることができる。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0761" y="4275787"/>
            <a:ext cx="10419008" cy="156966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/>
              <a:t>〇分かったことをみんなに</a:t>
            </a:r>
            <a:endParaRPr kumimoji="1" lang="en-US" altLang="ja-JP" sz="4800" dirty="0"/>
          </a:p>
          <a:p>
            <a:r>
              <a:rPr kumimoji="1" lang="ja-JP" altLang="en-US" sz="4800" dirty="0"/>
              <a:t>　　　　　　報告することができる。</a:t>
            </a:r>
          </a:p>
        </p:txBody>
      </p:sp>
    </p:spTree>
    <p:extLst>
      <p:ext uri="{BB962C8B-B14F-4D97-AF65-F5344CB8AC3E}">
        <p14:creationId xmlns:p14="http://schemas.microsoft.com/office/powerpoint/2010/main" val="223410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96215" y="502276"/>
            <a:ext cx="94015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/>
              <a:t>個人の目標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71978" y="2228045"/>
            <a:ext cx="97750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dirty="0"/>
              <a:t>個人の目標はそれぞれに配付しますので、自分で確認をしてください。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4068895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772733" y="656822"/>
            <a:ext cx="97750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dirty="0"/>
              <a:t>インタビューの流れを確認しよう。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610" y="2671078"/>
            <a:ext cx="3169634" cy="3993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942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21157" y="368777"/>
            <a:ext cx="24096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① </a:t>
            </a:r>
            <a:r>
              <a:rPr kumimoji="1" lang="ja-JP" altLang="en-US" sz="4000" dirty="0">
                <a:solidFill>
                  <a:srgbClr val="FF0000"/>
                </a:solidFill>
              </a:rPr>
              <a:t>挨拶</a:t>
            </a:r>
            <a:endParaRPr kumimoji="1" lang="ja-JP" altLang="en-US" sz="4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43644" y="1279890"/>
            <a:ext cx="29042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② </a:t>
            </a:r>
            <a:r>
              <a:rPr kumimoji="1" lang="ja-JP" altLang="en-US" sz="4000" dirty="0">
                <a:solidFill>
                  <a:srgbClr val="FF0000"/>
                </a:solidFill>
              </a:rPr>
              <a:t>自己紹介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3644" y="2173181"/>
            <a:ext cx="29042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③ </a:t>
            </a:r>
            <a:r>
              <a:rPr kumimoji="1" lang="ja-JP" altLang="en-US" sz="4000" dirty="0">
                <a:solidFill>
                  <a:srgbClr val="FF0000"/>
                </a:solidFill>
              </a:rPr>
              <a:t>内容説明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1723" y="3127803"/>
            <a:ext cx="38936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④ </a:t>
            </a:r>
            <a:r>
              <a:rPr kumimoji="1" lang="ja-JP" altLang="en-US" sz="4000" dirty="0">
                <a:solidFill>
                  <a:srgbClr val="FF0000"/>
                </a:solidFill>
              </a:rPr>
              <a:t>インタビュー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3601" y="4092871"/>
            <a:ext cx="19149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⑤ </a:t>
            </a:r>
            <a:r>
              <a:rPr kumimoji="1" lang="ja-JP" altLang="en-US" sz="4000" dirty="0">
                <a:solidFill>
                  <a:srgbClr val="FF0000"/>
                </a:solidFill>
              </a:rPr>
              <a:t>感想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03601" y="4945539"/>
            <a:ext cx="2034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⑥ </a:t>
            </a:r>
            <a:r>
              <a:rPr kumimoji="1" lang="ja-JP" altLang="en-US" sz="4000" dirty="0">
                <a:solidFill>
                  <a:srgbClr val="FF0000"/>
                </a:solidFill>
              </a:rPr>
              <a:t>お礼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63560" y="5911486"/>
            <a:ext cx="1914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⑦ </a:t>
            </a:r>
            <a:r>
              <a:rPr kumimoji="1" lang="ja-JP" altLang="en-US" sz="4000" dirty="0">
                <a:solidFill>
                  <a:srgbClr val="FF0000"/>
                </a:solidFill>
              </a:rPr>
              <a:t>挨拶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218544" y="454149"/>
            <a:ext cx="9973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「こんにちは」「よろしくお願いします」</a:t>
            </a:r>
            <a:endParaRPr kumimoji="1" lang="ja-JP" altLang="en-US" sz="4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147934" y="1395742"/>
            <a:ext cx="8829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「</a:t>
            </a:r>
            <a:r>
              <a:rPr lang="en-US" altLang="ja-JP" sz="4000" dirty="0"/>
              <a:t>A</a:t>
            </a:r>
            <a:r>
              <a:rPr lang="ja-JP" altLang="en-US" sz="4000" dirty="0"/>
              <a:t>特別支援学校の〇〇です」</a:t>
            </a:r>
            <a:endParaRPr kumimoji="1" lang="ja-JP" altLang="en-US" sz="4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362792" y="2292739"/>
            <a:ext cx="8829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「本日は〇○君（さん）の事についてお聞きします」</a:t>
            </a:r>
            <a:endParaRPr kumimoji="1" lang="ja-JP" altLang="en-US" sz="28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218544" y="4105928"/>
            <a:ext cx="9973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「話を聞いて、〇〇だと思いました」</a:t>
            </a:r>
            <a:endParaRPr kumimoji="1" lang="ja-JP" altLang="en-US" sz="40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358450" y="5955932"/>
            <a:ext cx="9973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「失礼します」</a:t>
            </a:r>
            <a:endParaRPr kumimoji="1" lang="ja-JP" altLang="en-US" sz="40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218544" y="5008707"/>
            <a:ext cx="9973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「お忙しい中、ありがとうございました」</a:t>
            </a:r>
            <a:endParaRPr kumimoji="1" lang="ja-JP" altLang="en-US" sz="4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362135" y="3163243"/>
            <a:ext cx="59660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「質問は</a:t>
            </a:r>
            <a:r>
              <a:rPr lang="ja-JP" altLang="en-US" sz="4000" dirty="0">
                <a:solidFill>
                  <a:srgbClr val="FFC000"/>
                </a:solidFill>
              </a:rPr>
              <a:t>３つ</a:t>
            </a:r>
            <a:r>
              <a:rPr lang="ja-JP" altLang="en-US" sz="4000" dirty="0"/>
              <a:t>あります」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71147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146476"/>
            <a:ext cx="6487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/>
              <a:t>〇注意点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14596" y="2238959"/>
            <a:ext cx="9973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/>
              <a:t>・相手の</a:t>
            </a:r>
            <a:r>
              <a:rPr kumimoji="1" lang="ja-JP" altLang="en-US" sz="4800" dirty="0">
                <a:solidFill>
                  <a:srgbClr val="FF0000"/>
                </a:solidFill>
              </a:rPr>
              <a:t>答えやすい</a:t>
            </a:r>
            <a:r>
              <a:rPr kumimoji="1" lang="ja-JP" altLang="en-US" sz="4800" dirty="0"/>
              <a:t>質問を考える。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14596" y="1128201"/>
            <a:ext cx="9973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/>
              <a:t>・</a:t>
            </a:r>
            <a:r>
              <a:rPr kumimoji="1" lang="ja-JP" altLang="en-US" sz="4800" dirty="0">
                <a:solidFill>
                  <a:srgbClr val="FF0000"/>
                </a:solidFill>
              </a:rPr>
              <a:t>知っている情報</a:t>
            </a:r>
            <a:r>
              <a:rPr kumimoji="1" lang="ja-JP" altLang="en-US" sz="4800" dirty="0"/>
              <a:t>をまとめておく。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14596" y="3349718"/>
            <a:ext cx="9973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/>
              <a:t>・</a:t>
            </a:r>
            <a:r>
              <a:rPr kumimoji="1" lang="ja-JP" altLang="en-US" sz="4800" dirty="0">
                <a:solidFill>
                  <a:srgbClr val="FF0000"/>
                </a:solidFill>
              </a:rPr>
              <a:t>流れ</a:t>
            </a:r>
            <a:r>
              <a:rPr kumimoji="1" lang="ja-JP" altLang="en-US" sz="4800" dirty="0"/>
              <a:t>や</a:t>
            </a:r>
            <a:r>
              <a:rPr kumimoji="1" lang="ja-JP" altLang="en-US" sz="4800" dirty="0">
                <a:solidFill>
                  <a:srgbClr val="FF0000"/>
                </a:solidFill>
              </a:rPr>
              <a:t>内容</a:t>
            </a:r>
            <a:r>
              <a:rPr kumimoji="1" lang="ja-JP" altLang="en-US" sz="4800" dirty="0"/>
              <a:t>を確認しておく。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14596" y="4460477"/>
            <a:ext cx="9973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/>
              <a:t>・正しい</a:t>
            </a:r>
            <a:r>
              <a:rPr kumimoji="1" lang="ja-JP" altLang="en-US" sz="4800" dirty="0">
                <a:solidFill>
                  <a:srgbClr val="FF0000"/>
                </a:solidFill>
              </a:rPr>
              <a:t>言葉遣い</a:t>
            </a:r>
            <a:r>
              <a:rPr kumimoji="1" lang="ja-JP" altLang="en-US" sz="4800" dirty="0"/>
              <a:t>で質問をする。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14596" y="5616207"/>
            <a:ext cx="9973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/>
              <a:t>・</a:t>
            </a:r>
            <a:r>
              <a:rPr kumimoji="1" lang="ja-JP" altLang="en-US" sz="4800" dirty="0">
                <a:solidFill>
                  <a:srgbClr val="FF0000"/>
                </a:solidFill>
              </a:rPr>
              <a:t>感謝</a:t>
            </a:r>
            <a:r>
              <a:rPr kumimoji="1" lang="ja-JP" altLang="en-US" sz="4800" dirty="0"/>
              <a:t>の気持ちを持つ。</a:t>
            </a:r>
          </a:p>
        </p:txBody>
      </p:sp>
    </p:spTree>
    <p:extLst>
      <p:ext uri="{BB962C8B-B14F-4D97-AF65-F5344CB8AC3E}">
        <p14:creationId xmlns:p14="http://schemas.microsoft.com/office/powerpoint/2010/main" val="3869545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/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-72128"/>
            <a:ext cx="6487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/>
              <a:t>〇コツ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99802" y="2412622"/>
            <a:ext cx="9973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/>
              <a:t>・</a:t>
            </a:r>
            <a:r>
              <a:rPr kumimoji="1" lang="ja-JP" altLang="en-US" sz="4800" dirty="0">
                <a:solidFill>
                  <a:srgbClr val="FF0000"/>
                </a:solidFill>
              </a:rPr>
              <a:t>しりとり</a:t>
            </a:r>
            <a:r>
              <a:rPr kumimoji="1" lang="ja-JP" altLang="en-US" sz="4800" dirty="0"/>
              <a:t>の法則。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99803" y="758869"/>
            <a:ext cx="108528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/>
              <a:t>・相手に興味があることを示す。</a:t>
            </a:r>
            <a:endParaRPr kumimoji="1" lang="en-US" altLang="ja-JP" sz="4800" dirty="0"/>
          </a:p>
          <a:p>
            <a:pPr algn="r"/>
            <a:r>
              <a:rPr kumimoji="1" lang="ja-JP" altLang="en-US" sz="4800" dirty="0"/>
              <a:t>（</a:t>
            </a:r>
            <a:r>
              <a:rPr kumimoji="1" lang="ja-JP" altLang="en-US" sz="4800" dirty="0">
                <a:solidFill>
                  <a:srgbClr val="FF0000"/>
                </a:solidFill>
              </a:rPr>
              <a:t>うなずく</a:t>
            </a:r>
            <a:r>
              <a:rPr kumimoji="1" lang="ja-JP" altLang="en-US" sz="4800" dirty="0"/>
              <a:t>、</a:t>
            </a:r>
            <a:r>
              <a:rPr kumimoji="1" lang="ja-JP" altLang="en-US" sz="4800" dirty="0">
                <a:solidFill>
                  <a:srgbClr val="FF0000"/>
                </a:solidFill>
              </a:rPr>
              <a:t>相</a:t>
            </a:r>
            <a:r>
              <a:rPr kumimoji="1" lang="ja-JP" altLang="en-US" sz="4800" dirty="0" err="1">
                <a:solidFill>
                  <a:srgbClr val="FF0000"/>
                </a:solidFill>
              </a:rPr>
              <a:t>づち</a:t>
            </a:r>
            <a:r>
              <a:rPr kumimoji="1" lang="ja-JP" altLang="en-US" sz="4800" dirty="0"/>
              <a:t>など）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99802" y="3327712"/>
            <a:ext cx="11212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/>
              <a:t>・問いかけ。（</a:t>
            </a:r>
            <a:r>
              <a:rPr kumimoji="1" lang="ja-JP" altLang="en-US" sz="4800" dirty="0">
                <a:solidFill>
                  <a:srgbClr val="FF0000"/>
                </a:solidFill>
              </a:rPr>
              <a:t>どうして</a:t>
            </a:r>
            <a:r>
              <a:rPr kumimoji="1" lang="ja-JP" altLang="en-US" sz="4800" dirty="0"/>
              <a:t>、</a:t>
            </a:r>
            <a:r>
              <a:rPr kumimoji="1" lang="ja-JP" altLang="en-US" sz="4800" dirty="0">
                <a:solidFill>
                  <a:srgbClr val="FF0000"/>
                </a:solidFill>
              </a:rPr>
              <a:t>どんな風に</a:t>
            </a:r>
            <a:r>
              <a:rPr kumimoji="1" lang="ja-JP" altLang="en-US" sz="4800" dirty="0"/>
              <a:t>）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99801" y="4242802"/>
            <a:ext cx="108528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/>
              <a:t>・</a:t>
            </a:r>
            <a:r>
              <a:rPr kumimoji="1" lang="ja-JP" altLang="en-US" sz="4800" dirty="0">
                <a:solidFill>
                  <a:srgbClr val="FF0000"/>
                </a:solidFill>
              </a:rPr>
              <a:t>大事なこと</a:t>
            </a:r>
            <a:r>
              <a:rPr kumimoji="1" lang="ja-JP" altLang="en-US" sz="4800" dirty="0"/>
              <a:t>＝</a:t>
            </a:r>
            <a:r>
              <a:rPr kumimoji="1" lang="ja-JP" altLang="en-US" sz="4800" dirty="0">
                <a:solidFill>
                  <a:srgbClr val="FF0000"/>
                </a:solidFill>
              </a:rPr>
              <a:t>キーワード</a:t>
            </a:r>
            <a:r>
              <a:rPr kumimoji="1" lang="ja-JP" altLang="en-US" sz="4800" dirty="0"/>
              <a:t>だけを書く。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99800" y="5157892"/>
            <a:ext cx="108528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/>
              <a:t>・</a:t>
            </a:r>
            <a:r>
              <a:rPr kumimoji="1" lang="ja-JP" altLang="en-US" sz="4800" dirty="0">
                <a:solidFill>
                  <a:srgbClr val="FF0000"/>
                </a:solidFill>
              </a:rPr>
              <a:t>オープン・クエスチョン</a:t>
            </a:r>
            <a:r>
              <a:rPr kumimoji="1" lang="ja-JP" altLang="en-US" sz="4800" dirty="0"/>
              <a:t>と</a:t>
            </a:r>
            <a:endParaRPr kumimoji="1" lang="en-US" altLang="ja-JP" sz="4800" dirty="0"/>
          </a:p>
          <a:p>
            <a:pPr algn="r"/>
            <a:r>
              <a:rPr kumimoji="1" lang="ja-JP" altLang="en-US" sz="4800" dirty="0">
                <a:solidFill>
                  <a:srgbClr val="FF0000"/>
                </a:solidFill>
              </a:rPr>
              <a:t>クローズド・クエスチョン</a:t>
            </a:r>
            <a:r>
              <a:rPr kumimoji="1" lang="ja-JP" altLang="en-US" sz="4800" dirty="0"/>
              <a:t>を使う。</a:t>
            </a:r>
          </a:p>
        </p:txBody>
      </p:sp>
    </p:spTree>
    <p:extLst>
      <p:ext uri="{BB962C8B-B14F-4D97-AF65-F5344CB8AC3E}">
        <p14:creationId xmlns:p14="http://schemas.microsoft.com/office/powerpoint/2010/main" val="54379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/>
      <p:bldP spid="19" grpId="0"/>
      <p:bldP spid="20" grpId="0"/>
      <p:bldP spid="8" grpId="0"/>
    </p:bldLst>
  </p:timing>
</p:sld>
</file>

<file path=ppt/theme/theme1.xml><?xml version="1.0" encoding="utf-8"?>
<a:theme xmlns:a="http://schemas.openxmlformats.org/drawingml/2006/main" name="View">
  <a:themeElements>
    <a:clrScheme name="青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23C5FE65-18CC-4A65-9EBC-B05E331504EC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TM03457515[[fn=ビュー]]</Template>
  <TotalTime>757</TotalTime>
  <Words>377</Words>
  <PresentationFormat>ワイド画面</PresentationFormat>
  <Paragraphs>62</Paragraphs>
  <Slides>12</Slides>
  <Notes>0</Notes>
  <HiddenSlides>0</HiddenSlides>
  <MMClips>1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Schoolbook</vt:lpstr>
      <vt:lpstr>Wingdings 2</vt:lpstr>
      <vt:lpstr>View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2020-03-06T05:03:00Z</cp:lastPrinted>
  <dcterms:created xsi:type="dcterms:W3CDTF">2019-07-01T04:35:16Z</dcterms:created>
  <dcterms:modified xsi:type="dcterms:W3CDTF">2024-02-07T20:36:33Z</dcterms:modified>
</cp:coreProperties>
</file>