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90" r:id="rId2"/>
    <p:sldId id="277" r:id="rId3"/>
    <p:sldId id="291" r:id="rId4"/>
    <p:sldId id="258" r:id="rId5"/>
    <p:sldId id="259" r:id="rId6"/>
    <p:sldId id="285" r:id="rId7"/>
    <p:sldId id="262" r:id="rId8"/>
    <p:sldId id="294" r:id="rId9"/>
    <p:sldId id="263" r:id="rId10"/>
    <p:sldId id="264" r:id="rId11"/>
    <p:sldId id="265" r:id="rId12"/>
    <p:sldId id="297" r:id="rId13"/>
    <p:sldId id="281" r:id="rId14"/>
    <p:sldId id="300" r:id="rId15"/>
    <p:sldId id="270" r:id="rId16"/>
    <p:sldId id="302" r:id="rId17"/>
    <p:sldId id="298" r:id="rId18"/>
    <p:sldId id="303" r:id="rId1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66" y="363"/>
      </p:cViewPr>
      <p:guideLst/>
    </p:cSldViewPr>
  </p:slideViewPr>
  <p:notesTextViewPr>
    <p:cViewPr>
      <p:scale>
        <a:sx n="3" d="2"/>
        <a:sy n="3" d="2"/>
      </p:scale>
      <p:origin x="0" y="0"/>
    </p:cViewPr>
  </p:notesTextViewPr>
  <p:notesViewPr>
    <p:cSldViewPr snapToGrid="0">
      <p:cViewPr varScale="1">
        <p:scale>
          <a:sx n="49" d="100"/>
          <a:sy n="49" d="100"/>
        </p:scale>
        <p:origin x="196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2199" tIns="46099" rIns="92199" bIns="46099"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1" y="9440647"/>
            <a:ext cx="2949787" cy="498692"/>
          </a:xfrm>
          <a:prstGeom prst="rect">
            <a:avLst/>
          </a:prstGeom>
        </p:spPr>
        <p:txBody>
          <a:bodyPr vert="horz" lIns="92199" tIns="46099" rIns="92199" bIns="4609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2199" tIns="46099" rIns="92199" bIns="46099" rtlCol="0" anchor="b"/>
          <a:lstStyle>
            <a:lvl1pPr algn="r">
              <a:defRPr sz="1200"/>
            </a:lvl1pPr>
          </a:lstStyle>
          <a:p>
            <a:endParaRPr kumimoji="1" lang="ja-JP" altLang="en-US" dirty="0"/>
          </a:p>
        </p:txBody>
      </p:sp>
    </p:spTree>
    <p:extLst>
      <p:ext uri="{BB962C8B-B14F-4D97-AF65-F5344CB8AC3E}">
        <p14:creationId xmlns:p14="http://schemas.microsoft.com/office/powerpoint/2010/main" val="2210634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199" tIns="46099" rIns="92199" bIns="46099" rtlCol="0"/>
          <a:lstStyle>
            <a:lvl1pPr algn="r">
              <a:defRPr sz="1200"/>
            </a:lvl1pPr>
          </a:lstStyle>
          <a:p>
            <a:fld id="{E00345FF-DAA4-4A4E-8209-7AAA1F8FD8E3}" type="datetimeFigureOut">
              <a:rPr kumimoji="1" lang="ja-JP" altLang="en-US" smtClean="0"/>
              <a:t>2024/2/19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62650" cy="3354388"/>
          </a:xfrm>
          <a:prstGeom prst="rect">
            <a:avLst/>
          </a:prstGeom>
          <a:noFill/>
          <a:ln w="12700">
            <a:solidFill>
              <a:prstClr val="black"/>
            </a:solidFill>
          </a:ln>
        </p:spPr>
        <p:txBody>
          <a:bodyPr vert="horz" lIns="92199" tIns="46099" rIns="92199" bIns="46099"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199" tIns="46099" rIns="92199" bIns="460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9" tIns="46099" rIns="92199" bIns="460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9" tIns="46099" rIns="92199" bIns="46099" rtlCol="0" anchor="b"/>
          <a:lstStyle>
            <a:lvl1pPr algn="r">
              <a:defRPr sz="1200"/>
            </a:lvl1pPr>
          </a:lstStyle>
          <a:p>
            <a:fld id="{5F36D0CE-42EC-4077-93D8-EBEF7819E283}" type="slidenum">
              <a:rPr kumimoji="1" lang="ja-JP" altLang="en-US" smtClean="0"/>
              <a:t>‹#›</a:t>
            </a:fld>
            <a:endParaRPr kumimoji="1" lang="ja-JP" altLang="en-US"/>
          </a:p>
        </p:txBody>
      </p:sp>
    </p:spTree>
    <p:extLst>
      <p:ext uri="{BB962C8B-B14F-4D97-AF65-F5344CB8AC3E}">
        <p14:creationId xmlns:p14="http://schemas.microsoft.com/office/powerpoint/2010/main" val="7987187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892175"/>
            <a:ext cx="5962650" cy="3354388"/>
          </a:xfrm>
        </p:spPr>
      </p:sp>
      <p:sp>
        <p:nvSpPr>
          <p:cNvPr id="3" name="ノート プレースホルダー 2"/>
          <p:cNvSpPr>
            <a:spLocks noGrp="1"/>
          </p:cNvSpPr>
          <p:nvPr>
            <p:ph type="body" idx="1"/>
          </p:nvPr>
        </p:nvSpPr>
        <p:spPr/>
        <p:txBody>
          <a:bodyPr/>
          <a:lstStyle/>
          <a:p>
            <a:r>
              <a:rPr lang="ja-JP" altLang="en-US" dirty="0"/>
              <a:t>今では、自分に原因があるとわかった時点ですぐ謝罪をしていますが、以前は謝罪をするまでに時間がかかりました。お詫びしなきゃという気持ちのほかに「怒られたらどうしよう」という不安が頭をよぎり色々と考えをめぐらせ、連絡するにも緊張してしまって、すぐに謝罪に踏み切れない時期が先生あったの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5F36D0CE-42EC-4077-93D8-EBEF7819E283}" type="slidenum">
              <a:rPr kumimoji="1" lang="ja-JP" altLang="en-US" smtClean="0"/>
              <a:t>4</a:t>
            </a:fld>
            <a:endParaRPr kumimoji="1" lang="ja-JP" altLang="en-US"/>
          </a:p>
        </p:txBody>
      </p:sp>
    </p:spTree>
    <p:extLst>
      <p:ext uri="{BB962C8B-B14F-4D97-AF65-F5344CB8AC3E}">
        <p14:creationId xmlns:p14="http://schemas.microsoft.com/office/powerpoint/2010/main" val="4148310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F36D0CE-42EC-4077-93D8-EBEF7819E283}" type="slidenum">
              <a:rPr kumimoji="1" lang="ja-JP" altLang="en-US" smtClean="0"/>
              <a:t>5</a:t>
            </a:fld>
            <a:endParaRPr kumimoji="1" lang="ja-JP" altLang="en-US"/>
          </a:p>
        </p:txBody>
      </p:sp>
    </p:spTree>
    <p:extLst>
      <p:ext uri="{BB962C8B-B14F-4D97-AF65-F5344CB8AC3E}">
        <p14:creationId xmlns:p14="http://schemas.microsoft.com/office/powerpoint/2010/main" val="1357027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怒られるかもしれない」と考えるとこわくなりますよね。どう言えば相手を刺激しないか、怒られないで済むか、その手順や言い方を気にしているうちにどんどん時間が経っていきます。しかし、それは逆効果。</a:t>
            </a:r>
            <a:endParaRPr lang="en-US" altLang="ja-JP" dirty="0"/>
          </a:p>
          <a:p>
            <a:endParaRPr lang="en-US" altLang="ja-JP" dirty="0"/>
          </a:p>
          <a:p>
            <a:r>
              <a:rPr lang="ja-JP" altLang="en-US" dirty="0"/>
              <a:t>時間が経つ分、気まずさも増しますし、対応も遅れ、目的がズレ</a:t>
            </a:r>
            <a:r>
              <a:rPr lang="ja-JP" altLang="en-US" dirty="0" err="1"/>
              <a:t>て</a:t>
            </a:r>
            <a:r>
              <a:rPr lang="ja-JP" altLang="en-US" dirty="0"/>
              <a:t>しまうのです。</a:t>
            </a:r>
          </a:p>
          <a:p>
            <a:endParaRPr lang="ja-JP" altLang="en-US" dirty="0"/>
          </a:p>
          <a:p>
            <a:r>
              <a:rPr lang="ja-JP" altLang="en-US" dirty="0"/>
              <a:t> 本来の目的は、まず「謝罪＝失敗を認め、謝ること。</a:t>
            </a:r>
          </a:p>
          <a:p>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5F36D0CE-42EC-4077-93D8-EBEF7819E283}" type="slidenum">
              <a:rPr kumimoji="1" lang="ja-JP" altLang="en-US" smtClean="0"/>
              <a:t>6</a:t>
            </a:fld>
            <a:endParaRPr kumimoji="1" lang="ja-JP" altLang="en-US" dirty="0"/>
          </a:p>
        </p:txBody>
      </p:sp>
    </p:spTree>
    <p:extLst>
      <p:ext uri="{BB962C8B-B14F-4D97-AF65-F5344CB8AC3E}">
        <p14:creationId xmlns:p14="http://schemas.microsoft.com/office/powerpoint/2010/main" val="696034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1372258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3954813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257334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379337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2160427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28323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369466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376789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408023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2590706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2A266C-0E8A-4FC7-A626-D78A5F42E936}" type="datetimeFigureOut">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2278872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A266C-0E8A-4FC7-A626-D78A5F42E936}" type="datetimeFigureOut">
              <a:rPr kumimoji="1" lang="ja-JP" altLang="en-US" smtClean="0"/>
              <a:t>2024/2/19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51D61-FA0B-4C89-A1A7-ACE667D2E5B0}" type="slidenum">
              <a:rPr kumimoji="1" lang="ja-JP" altLang="en-US" smtClean="0"/>
              <a:t>‹#›</a:t>
            </a:fld>
            <a:endParaRPr kumimoji="1" lang="ja-JP" altLang="en-US"/>
          </a:p>
        </p:txBody>
      </p:sp>
    </p:spTree>
    <p:extLst>
      <p:ext uri="{BB962C8B-B14F-4D97-AF65-F5344CB8AC3E}">
        <p14:creationId xmlns:p14="http://schemas.microsoft.com/office/powerpoint/2010/main" val="23917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89927" y="2484236"/>
            <a:ext cx="9144000" cy="2387600"/>
          </a:xfrm>
        </p:spPr>
        <p:txBody>
          <a:bodyPr>
            <a:normAutofit fontScale="90000"/>
          </a:bodyPr>
          <a:lstStyle/>
          <a:p>
            <a:r>
              <a:rPr kumimoji="1" lang="ja-JP" altLang="en-US" sz="9600" dirty="0"/>
              <a:t>自立活動</a:t>
            </a:r>
            <a:br>
              <a:rPr kumimoji="1" lang="en-US" altLang="ja-JP" sz="9600" dirty="0"/>
            </a:br>
            <a:br>
              <a:rPr lang="en-US" altLang="ja-JP" dirty="0"/>
            </a:br>
            <a:endParaRPr kumimoji="1" lang="ja-JP" altLang="en-US" sz="4400" dirty="0"/>
          </a:p>
        </p:txBody>
      </p:sp>
    </p:spTree>
    <p:extLst>
      <p:ext uri="{BB962C8B-B14F-4D97-AF65-F5344CB8AC3E}">
        <p14:creationId xmlns:p14="http://schemas.microsoft.com/office/powerpoint/2010/main" val="38604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3132" y="307538"/>
            <a:ext cx="11453612" cy="6093976"/>
          </a:xfrm>
          <a:prstGeom prst="rect">
            <a:avLst/>
          </a:prstGeom>
        </p:spPr>
        <p:txBody>
          <a:bodyPr wrap="square">
            <a:spAutoFit/>
          </a:bodyPr>
          <a:lstStyle/>
          <a:p>
            <a:r>
              <a:rPr lang="ja-JP" altLang="en-US" sz="6600" dirty="0">
                <a:latin typeface="UD デジタル 教科書体 NK-R" panose="02020400000000000000" pitchFamily="18" charset="-128"/>
                <a:ea typeface="UD デジタル 教科書体 NK-R" panose="02020400000000000000" pitchFamily="18" charset="-128"/>
              </a:rPr>
              <a:t>話題がないと思った時には、</a:t>
            </a:r>
            <a:endParaRPr lang="en-US" altLang="ja-JP" sz="6600" dirty="0">
              <a:latin typeface="UD デジタル 教科書体 NK-R" panose="02020400000000000000" pitchFamily="18" charset="-128"/>
              <a:ea typeface="UD デジタル 教科書体 NK-R" panose="02020400000000000000" pitchFamily="18" charset="-128"/>
            </a:endParaRPr>
          </a:p>
          <a:p>
            <a:endParaRPr lang="en-US" altLang="ja-JP" sz="3600" dirty="0">
              <a:latin typeface="UD デジタル 教科書体 NK-R" panose="02020400000000000000" pitchFamily="18" charset="-128"/>
              <a:ea typeface="UD デジタル 教科書体 NK-R" panose="02020400000000000000" pitchFamily="18" charset="-128"/>
            </a:endParaRPr>
          </a:p>
          <a:p>
            <a:r>
              <a:rPr lang="ja-JP" altLang="en-US" sz="3600" dirty="0">
                <a:latin typeface="UD デジタル 教科書体 NK-R" panose="02020400000000000000" pitchFamily="18" charset="-128"/>
                <a:ea typeface="UD デジタル 教科書体 NK-R" panose="02020400000000000000" pitchFamily="18" charset="-128"/>
              </a:rPr>
              <a:t>・とにかく共通点を探ってみること、もしくは、目に入ったものを話題にしてみること。</a:t>
            </a:r>
          </a:p>
          <a:p>
            <a:endParaRPr lang="ja-JP" altLang="en-US" sz="3600" dirty="0">
              <a:latin typeface="UD デジタル 教科書体 NK-R" panose="02020400000000000000" pitchFamily="18" charset="-128"/>
              <a:ea typeface="UD デジタル 教科書体 NK-R" panose="02020400000000000000" pitchFamily="18" charset="-128"/>
            </a:endParaRPr>
          </a:p>
          <a:p>
            <a:r>
              <a:rPr lang="ja-JP" altLang="en-US" sz="3600" dirty="0">
                <a:latin typeface="UD デジタル 教科書体 NK-R" panose="02020400000000000000" pitchFamily="18" charset="-128"/>
                <a:ea typeface="UD デジタル 教科書体 NK-R" panose="02020400000000000000" pitchFamily="18" charset="-128"/>
              </a:rPr>
              <a:t>・考えすぎてしまうと、頭が硬くなって話題が浮かばないという状態になりがちなので、考えすぎないことです。</a:t>
            </a:r>
          </a:p>
          <a:p>
            <a:endParaRPr lang="ja-JP" altLang="en-US" sz="3600" dirty="0">
              <a:latin typeface="UD デジタル 教科書体 NK-R" panose="02020400000000000000" pitchFamily="18" charset="-128"/>
              <a:ea typeface="UD デジタル 教科書体 NK-R" panose="02020400000000000000" pitchFamily="18" charset="-128"/>
            </a:endParaRPr>
          </a:p>
          <a:p>
            <a:r>
              <a:rPr lang="ja-JP" altLang="en-US" sz="3600" dirty="0">
                <a:latin typeface="UD デジタル 教科書体 NK-R" panose="02020400000000000000" pitchFamily="18" charset="-128"/>
                <a:ea typeface="UD デジタル 教科書体 NK-R" panose="02020400000000000000" pitchFamily="18" charset="-128"/>
              </a:rPr>
              <a:t> </a:t>
            </a:r>
          </a:p>
          <a:p>
            <a:r>
              <a:rPr lang="ja-JP" altLang="en-US" sz="3600" dirty="0">
                <a:latin typeface="UD デジタル 教科書体 NK-R" panose="02020400000000000000" pitchFamily="18" charset="-128"/>
                <a:ea typeface="UD デジタル 教科書体 NK-R" panose="02020400000000000000" pitchFamily="18" charset="-128"/>
              </a:rPr>
              <a:t>・最初は当たりさわりのない話題からで良いのです。</a:t>
            </a:r>
          </a:p>
        </p:txBody>
      </p:sp>
    </p:spTree>
    <p:extLst>
      <p:ext uri="{BB962C8B-B14F-4D97-AF65-F5344CB8AC3E}">
        <p14:creationId xmlns:p14="http://schemas.microsoft.com/office/powerpoint/2010/main" val="687343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8091" y="2717441"/>
            <a:ext cx="12028868" cy="4770537"/>
          </a:xfrm>
          <a:prstGeom prst="rect">
            <a:avLst/>
          </a:prstGeom>
        </p:spPr>
        <p:txBody>
          <a:bodyPr wrap="square">
            <a:spAutoFit/>
          </a:bodyPr>
          <a:lstStyle/>
          <a:p>
            <a:r>
              <a:rPr lang="ja-JP" altLang="en-US" sz="4800" dirty="0">
                <a:solidFill>
                  <a:srgbClr val="3B4675"/>
                </a:solidFill>
                <a:latin typeface="UD デジタル 教科書体 NK-R" panose="02020400000000000000" pitchFamily="18" charset="-128"/>
                <a:ea typeface="UD デジタル 教科書体 NK-R" panose="02020400000000000000" pitchFamily="18" charset="-128"/>
              </a:rPr>
              <a:t>一番自然に話しかけやすいタイミングは、挨拶をするとき。</a:t>
            </a:r>
            <a:endParaRPr lang="en-US" altLang="ja-JP" sz="4800" dirty="0">
              <a:solidFill>
                <a:srgbClr val="3B4675"/>
              </a:solidFill>
              <a:latin typeface="UD デジタル 教科書体 NK-R" panose="02020400000000000000" pitchFamily="18" charset="-128"/>
              <a:ea typeface="UD デジタル 教科書体 NK-R" panose="02020400000000000000" pitchFamily="18" charset="-128"/>
            </a:endParaRPr>
          </a:p>
          <a:p>
            <a:endParaRPr lang="en-US" altLang="ja-JP" sz="4800" dirty="0">
              <a:solidFill>
                <a:srgbClr val="3B4675"/>
              </a:solidFill>
              <a:latin typeface="UD デジタル 教科書体 NK-R" panose="02020400000000000000" pitchFamily="18" charset="-128"/>
              <a:ea typeface="UD デジタル 教科書体 NK-R" panose="02020400000000000000" pitchFamily="18" charset="-128"/>
            </a:endParaRPr>
          </a:p>
          <a:p>
            <a:r>
              <a:rPr lang="ja-JP" altLang="en-US" sz="4800" b="1" i="1" dirty="0">
                <a:solidFill>
                  <a:srgbClr val="FF0000"/>
                </a:solidFill>
                <a:latin typeface="UD デジタル 教科書体 NK-R" panose="02020400000000000000" pitchFamily="18" charset="-128"/>
                <a:ea typeface="UD デジタル 教科書体 NK-R" panose="02020400000000000000" pitchFamily="18" charset="-128"/>
              </a:rPr>
              <a:t>「おはよう。」の挨拶の後に話を続けると、スムーズに会話を進めることができます。</a:t>
            </a:r>
            <a:endParaRPr lang="ja-JP" altLang="en-US" sz="4800" dirty="0">
              <a:solidFill>
                <a:srgbClr val="3B4675"/>
              </a:solidFill>
              <a:latin typeface="UD デジタル 教科書体 NK-R" panose="02020400000000000000" pitchFamily="18" charset="-128"/>
              <a:ea typeface="UD デジタル 教科書体 NK-R" panose="02020400000000000000" pitchFamily="18" charset="-128"/>
            </a:endParaRPr>
          </a:p>
          <a:p>
            <a:r>
              <a:rPr lang="ja-JP" altLang="en-US" sz="2800" dirty="0">
                <a:solidFill>
                  <a:srgbClr val="3B4675"/>
                </a:solidFill>
                <a:latin typeface="UD デジタル 教科書体 NK-R" panose="02020400000000000000" pitchFamily="18" charset="-128"/>
                <a:ea typeface="UD デジタル 教科書体 NK-R" panose="02020400000000000000" pitchFamily="18" charset="-128"/>
              </a:rPr>
              <a:t> </a:t>
            </a:r>
          </a:p>
          <a:p>
            <a:r>
              <a:rPr lang="ja-JP" altLang="en-US" sz="2800" dirty="0">
                <a:solidFill>
                  <a:srgbClr val="3B4675"/>
                </a:solidFill>
                <a:latin typeface="UD デジタル 教科書体 NK-R" panose="02020400000000000000" pitchFamily="18" charset="-128"/>
                <a:ea typeface="UD デジタル 教科書体 NK-R" panose="02020400000000000000" pitchFamily="18" charset="-128"/>
              </a:rPr>
              <a:t> </a:t>
            </a:r>
          </a:p>
        </p:txBody>
      </p:sp>
      <p:sp>
        <p:nvSpPr>
          <p:cNvPr id="4" name="正方形/長方形 3"/>
          <p:cNvSpPr/>
          <p:nvPr/>
        </p:nvSpPr>
        <p:spPr>
          <a:xfrm>
            <a:off x="1157604" y="423861"/>
            <a:ext cx="9546203" cy="1200329"/>
          </a:xfrm>
          <a:prstGeom prst="rect">
            <a:avLst/>
          </a:prstGeom>
        </p:spPr>
        <p:txBody>
          <a:bodyPr wrap="none">
            <a:spAutoFit/>
          </a:bodyPr>
          <a:lstStyle/>
          <a:p>
            <a:r>
              <a:rPr lang="ja-JP" altLang="en-US" sz="7200" dirty="0">
                <a:latin typeface="UD デジタル 教科書体 NK-R" panose="02020400000000000000" pitchFamily="18" charset="-128"/>
                <a:ea typeface="UD デジタル 教科書体 NK-R" panose="02020400000000000000" pitchFamily="18" charset="-128"/>
              </a:rPr>
              <a:t>話しかけるタイミングは？</a:t>
            </a:r>
          </a:p>
        </p:txBody>
      </p:sp>
    </p:spTree>
    <p:extLst>
      <p:ext uri="{BB962C8B-B14F-4D97-AF65-F5344CB8AC3E}">
        <p14:creationId xmlns:p14="http://schemas.microsoft.com/office/powerpoint/2010/main" val="407167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55559" y="111394"/>
            <a:ext cx="10925577" cy="5909310"/>
          </a:xfrm>
          <a:prstGeom prst="rect">
            <a:avLst/>
          </a:prstGeom>
        </p:spPr>
        <p:txBody>
          <a:bodyPr wrap="square">
            <a:spAutoFit/>
          </a:bodyPr>
          <a:lstStyle/>
          <a:p>
            <a:r>
              <a:rPr lang="ja-JP" altLang="en-US" sz="5400" b="1" u="sng" dirty="0">
                <a:solidFill>
                  <a:srgbClr val="3B4675"/>
                </a:solidFill>
                <a:latin typeface="UD デジタル 教科書体 NK-R" panose="02020400000000000000" pitchFamily="18" charset="-128"/>
                <a:ea typeface="UD デジタル 教科書体 NK-R" panose="02020400000000000000" pitchFamily="18" charset="-128"/>
              </a:rPr>
              <a:t>挨拶をするときに、ただの挨拶で終わらせるのはもったいないので、あなたから話題を振ってみること。</a:t>
            </a:r>
            <a:endParaRPr lang="en-US" altLang="ja-JP" sz="5400" b="1" u="sng" dirty="0">
              <a:solidFill>
                <a:srgbClr val="3B4675"/>
              </a:solidFill>
              <a:latin typeface="UD デジタル 教科書体 NK-R" panose="02020400000000000000" pitchFamily="18" charset="-128"/>
              <a:ea typeface="UD デジタル 教科書体 NK-R" panose="02020400000000000000" pitchFamily="18" charset="-128"/>
            </a:endParaRPr>
          </a:p>
          <a:p>
            <a:endParaRPr lang="ja-JP" altLang="en-US" sz="5400" dirty="0">
              <a:solidFill>
                <a:srgbClr val="3B4675"/>
              </a:solidFill>
              <a:latin typeface="UD デジタル 教科書体 NK-R" panose="02020400000000000000" pitchFamily="18" charset="-128"/>
              <a:ea typeface="UD デジタル 教科書体 NK-R" panose="02020400000000000000" pitchFamily="18" charset="-128"/>
            </a:endParaRPr>
          </a:p>
          <a:p>
            <a:r>
              <a:rPr lang="ja-JP" altLang="en-US" sz="5400" dirty="0">
                <a:solidFill>
                  <a:srgbClr val="3B4675"/>
                </a:solidFill>
                <a:latin typeface="UD デジタル 教科書体 NK-R" panose="02020400000000000000" pitchFamily="18" charset="-128"/>
                <a:ea typeface="UD デジタル 教科書体 NK-R" panose="02020400000000000000" pitchFamily="18" charset="-128"/>
              </a:rPr>
              <a:t>続けることで、相手から話題を振ってくることも出てくるので、それに答えて会話を続けましょう。</a:t>
            </a:r>
          </a:p>
        </p:txBody>
      </p:sp>
    </p:spTree>
    <p:extLst>
      <p:ext uri="{BB962C8B-B14F-4D97-AF65-F5344CB8AC3E}">
        <p14:creationId xmlns:p14="http://schemas.microsoft.com/office/powerpoint/2010/main" val="2891494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13892" y="1251277"/>
            <a:ext cx="10874062" cy="3785652"/>
          </a:xfrm>
          <a:prstGeom prst="rect">
            <a:avLst/>
          </a:prstGeom>
        </p:spPr>
        <p:txBody>
          <a:bodyPr wrap="square">
            <a:spAutoFit/>
          </a:bodyPr>
          <a:lstStyle/>
          <a:p>
            <a:r>
              <a:rPr lang="ja-JP" altLang="en-US" sz="6000" dirty="0">
                <a:latin typeface="UD デジタル 教科書体 NK-R" panose="02020400000000000000" pitchFamily="18" charset="-128"/>
                <a:ea typeface="UD デジタル 教科書体 NK-R" panose="02020400000000000000" pitchFamily="18" charset="-128"/>
              </a:rPr>
              <a:t>タイミングが悪い時に話しかけてしまうと、会話をすることすらできずに終わってしまいますが、その場合は次回に期待です。</a:t>
            </a:r>
          </a:p>
        </p:txBody>
      </p:sp>
    </p:spTree>
    <p:extLst>
      <p:ext uri="{BB962C8B-B14F-4D97-AF65-F5344CB8AC3E}">
        <p14:creationId xmlns:p14="http://schemas.microsoft.com/office/powerpoint/2010/main" val="2844004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7349" y="92096"/>
            <a:ext cx="11170758" cy="6494085"/>
          </a:xfrm>
          <a:prstGeom prst="rect">
            <a:avLst/>
          </a:prstGeom>
        </p:spPr>
        <p:txBody>
          <a:bodyPr wrap="square">
            <a:spAutoFit/>
          </a:bodyPr>
          <a:lstStyle/>
          <a:p>
            <a:endParaRPr lang="ja-JP" altLang="en-US" sz="4000" dirty="0">
              <a:latin typeface="AR丸ゴシック体M" panose="020B0609010101010101" pitchFamily="49" charset="-128"/>
              <a:ea typeface="AR丸ゴシック体M" panose="020B0609010101010101" pitchFamily="49" charset="-128"/>
            </a:endParaRPr>
          </a:p>
          <a:p>
            <a:r>
              <a:rPr lang="ja-JP" altLang="en-US" sz="4800" u="sng" dirty="0">
                <a:latin typeface="AR丸ゴシック体M" panose="020B0609010101010101" pitchFamily="49" charset="-128"/>
                <a:ea typeface="AR丸ゴシック体M" panose="020B0609010101010101" pitchFamily="49" charset="-128"/>
              </a:rPr>
              <a:t>話の聞き方</a:t>
            </a:r>
            <a:endParaRPr lang="en-US" altLang="ja-JP" sz="4800" u="sng" dirty="0">
              <a:latin typeface="AR丸ゴシック体M" panose="020B0609010101010101" pitchFamily="49" charset="-128"/>
              <a:ea typeface="AR丸ゴシック体M" panose="020B0609010101010101" pitchFamily="49" charset="-128"/>
            </a:endParaRPr>
          </a:p>
          <a:p>
            <a:endParaRPr lang="ja-JP" altLang="en-US" sz="4800" u="sng"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 話をしている人の方を向いて聞こう。</a:t>
            </a:r>
          </a:p>
          <a:p>
            <a:r>
              <a:rPr lang="ja-JP" altLang="en-US" sz="4000" dirty="0">
                <a:latin typeface="AR丸ゴシック体M" panose="020B0609010101010101" pitchFamily="49" charset="-128"/>
                <a:ea typeface="AR丸ゴシック体M" panose="020B0609010101010101" pitchFamily="49" charset="-128"/>
              </a:rPr>
              <a:t>○ 話は最後まで聞こう。</a:t>
            </a:r>
          </a:p>
          <a:p>
            <a:r>
              <a:rPr lang="ja-JP" altLang="en-US" sz="4000" dirty="0">
                <a:latin typeface="AR丸ゴシック体M" panose="020B0609010101010101" pitchFamily="49" charset="-128"/>
                <a:ea typeface="AR丸ゴシック体M" panose="020B0609010101010101" pitchFamily="49" charset="-128"/>
              </a:rPr>
              <a:t>○ 自分の考えで同じところや違うところを　　</a:t>
            </a:r>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　　みつけよう。</a:t>
            </a:r>
          </a:p>
          <a:p>
            <a:r>
              <a:rPr lang="ja-JP" altLang="en-US" sz="4000" dirty="0">
                <a:latin typeface="AR丸ゴシック体M" panose="020B0609010101010101" pitchFamily="49" charset="-128"/>
                <a:ea typeface="AR丸ゴシック体M" panose="020B0609010101010101" pitchFamily="49" charset="-128"/>
              </a:rPr>
              <a:t>○ そうだなと思うときには、うなずいたり、</a:t>
            </a:r>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　　相</a:t>
            </a:r>
            <a:r>
              <a:rPr lang="ja-JP" altLang="en-US" sz="4000" dirty="0" err="1">
                <a:latin typeface="AR丸ゴシック体M" panose="020B0609010101010101" pitchFamily="49" charset="-128"/>
                <a:ea typeface="AR丸ゴシック体M" panose="020B0609010101010101" pitchFamily="49" charset="-128"/>
              </a:rPr>
              <a:t>づちを</a:t>
            </a:r>
            <a:r>
              <a:rPr lang="ja-JP" altLang="en-US" sz="4000" dirty="0">
                <a:latin typeface="AR丸ゴシック体M" panose="020B0609010101010101" pitchFamily="49" charset="-128"/>
                <a:ea typeface="AR丸ゴシック体M" panose="020B0609010101010101" pitchFamily="49" charset="-128"/>
              </a:rPr>
              <a:t>打ったりしながら聞こう。</a:t>
            </a:r>
          </a:p>
          <a:p>
            <a:r>
              <a:rPr lang="ja-JP" altLang="en-US" sz="4000" dirty="0">
                <a:latin typeface="AR丸ゴシック体M" panose="020B0609010101010101" pitchFamily="49" charset="-128"/>
                <a:ea typeface="AR丸ゴシック体M" panose="020B0609010101010101" pitchFamily="49" charset="-128"/>
              </a:rPr>
              <a:t>○ 分らないことは質問をしよう。</a:t>
            </a:r>
            <a:endParaRPr lang="ja-JP" altLang="en-US" sz="4000" dirty="0"/>
          </a:p>
        </p:txBody>
      </p:sp>
    </p:spTree>
    <p:extLst>
      <p:ext uri="{BB962C8B-B14F-4D97-AF65-F5344CB8AC3E}">
        <p14:creationId xmlns:p14="http://schemas.microsoft.com/office/powerpoint/2010/main" val="4173429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591080"/>
            <a:ext cx="12299324" cy="5632311"/>
          </a:xfrm>
          <a:prstGeom prst="rect">
            <a:avLst/>
          </a:prstGeom>
        </p:spPr>
        <p:txBody>
          <a:bodyPr wrap="square">
            <a:spAutoFit/>
          </a:bodyPr>
          <a:lstStyle/>
          <a:p>
            <a:r>
              <a:rPr lang="ja-JP" altLang="en-US" sz="4000" dirty="0">
                <a:solidFill>
                  <a:srgbClr val="3B4675"/>
                </a:solidFill>
                <a:latin typeface="UD デジタル 教科書体 NK-R" panose="02020400000000000000" pitchFamily="18" charset="-128"/>
                <a:ea typeface="UD デジタル 教科書体 NK-R" panose="02020400000000000000" pitchFamily="18" charset="-128"/>
              </a:rPr>
              <a:t>「今日は天気がいいね。」（共通の話題）</a:t>
            </a:r>
            <a:endParaRPr lang="en-US" altLang="ja-JP" sz="4000" dirty="0">
              <a:solidFill>
                <a:srgbClr val="3B4675"/>
              </a:solidFill>
              <a:latin typeface="UD デジタル 教科書体 NK-R" panose="02020400000000000000" pitchFamily="18" charset="-128"/>
              <a:ea typeface="UD デジタル 教科書体 NK-R" panose="02020400000000000000" pitchFamily="18" charset="-128"/>
            </a:endParaRPr>
          </a:p>
          <a:p>
            <a:endParaRPr lang="en-US" altLang="ja-JP" sz="4000" dirty="0">
              <a:solidFill>
                <a:srgbClr val="3B4675"/>
              </a:solidFill>
              <a:latin typeface="UD デジタル 教科書体 NK-R" panose="02020400000000000000" pitchFamily="18" charset="-128"/>
              <a:ea typeface="UD デジタル 教科書体 NK-R" panose="02020400000000000000" pitchFamily="18" charset="-128"/>
            </a:endParaRPr>
          </a:p>
          <a:p>
            <a:r>
              <a:rPr lang="ja-JP" altLang="en-US" sz="4000" dirty="0">
                <a:solidFill>
                  <a:srgbClr val="3B4675"/>
                </a:solidFill>
                <a:latin typeface="UD デジタル 教科書体 NK-R" panose="02020400000000000000" pitchFamily="18" charset="-128"/>
                <a:ea typeface="UD デジタル 教科書体 NK-R" panose="02020400000000000000" pitchFamily="18" charset="-128"/>
              </a:rPr>
              <a:t>「素敵なカバンを持っているね。」（相手の持ち物の話題）</a:t>
            </a:r>
            <a:endParaRPr lang="en-US" altLang="ja-JP" sz="4000" dirty="0">
              <a:solidFill>
                <a:srgbClr val="3B4675"/>
              </a:solidFill>
              <a:latin typeface="UD デジタル 教科書体 NK-R" panose="02020400000000000000" pitchFamily="18" charset="-128"/>
              <a:ea typeface="UD デジタル 教科書体 NK-R" panose="02020400000000000000" pitchFamily="18" charset="-128"/>
            </a:endParaRPr>
          </a:p>
          <a:p>
            <a:endParaRPr lang="en-US" altLang="ja-JP" sz="4000" dirty="0">
              <a:solidFill>
                <a:srgbClr val="3B4675"/>
              </a:solidFill>
              <a:latin typeface="UD デジタル 教科書体 NK-R" panose="02020400000000000000" pitchFamily="18" charset="-128"/>
              <a:ea typeface="UD デジタル 教科書体 NK-R" panose="02020400000000000000" pitchFamily="18" charset="-128"/>
            </a:endParaRPr>
          </a:p>
          <a:p>
            <a:r>
              <a:rPr lang="ja-JP" altLang="en-US" sz="4000" dirty="0">
                <a:solidFill>
                  <a:srgbClr val="3B4675"/>
                </a:solidFill>
                <a:latin typeface="UD デジタル 教科書体 NK-R" panose="02020400000000000000" pitchFamily="18" charset="-128"/>
                <a:ea typeface="UD デジタル 教科書体 NK-R" panose="02020400000000000000" pitchFamily="18" charset="-128"/>
              </a:rPr>
              <a:t>「今日、誕生日だよね。おめでとう。」（相手の会話から）</a:t>
            </a:r>
            <a:endParaRPr lang="en-US" altLang="ja-JP" sz="4000" dirty="0">
              <a:solidFill>
                <a:srgbClr val="3B4675"/>
              </a:solidFill>
              <a:latin typeface="UD デジタル 教科書体 NK-R" panose="02020400000000000000" pitchFamily="18" charset="-128"/>
              <a:ea typeface="UD デジタル 教科書体 NK-R" panose="02020400000000000000" pitchFamily="18" charset="-128"/>
            </a:endParaRPr>
          </a:p>
          <a:p>
            <a:endParaRPr lang="en-US" altLang="ja-JP" sz="4000" dirty="0">
              <a:solidFill>
                <a:srgbClr val="3B4675"/>
              </a:solidFill>
              <a:latin typeface="UD デジタル 教科書体 NK-R" panose="02020400000000000000" pitchFamily="18" charset="-128"/>
              <a:ea typeface="UD デジタル 教科書体 NK-R" panose="02020400000000000000" pitchFamily="18" charset="-128"/>
            </a:endParaRPr>
          </a:p>
          <a:p>
            <a:endParaRPr lang="ja-JP" altLang="en-US" sz="4000" dirty="0">
              <a:solidFill>
                <a:srgbClr val="3B4675"/>
              </a:solidFill>
              <a:latin typeface="UD デジタル 教科書体 NK-R" panose="02020400000000000000" pitchFamily="18" charset="-128"/>
              <a:ea typeface="UD デジタル 教科書体 NK-R" panose="02020400000000000000" pitchFamily="18" charset="-128"/>
            </a:endParaRPr>
          </a:p>
          <a:p>
            <a:r>
              <a:rPr lang="ja-JP" altLang="en-US" sz="4000" dirty="0">
                <a:solidFill>
                  <a:srgbClr val="3B4675"/>
                </a:solidFill>
                <a:latin typeface="UD デジタル 教科書体 NK-R" panose="02020400000000000000" pitchFamily="18" charset="-128"/>
                <a:ea typeface="UD デジタル 教科書体 NK-R" panose="02020400000000000000" pitchFamily="18" charset="-128"/>
              </a:rPr>
              <a:t>そこから話を広げていくことができると、友達になれるし仲良くなれます。</a:t>
            </a:r>
          </a:p>
        </p:txBody>
      </p:sp>
    </p:spTree>
    <p:extLst>
      <p:ext uri="{BB962C8B-B14F-4D97-AF65-F5344CB8AC3E}">
        <p14:creationId xmlns:p14="http://schemas.microsoft.com/office/powerpoint/2010/main" val="1010097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58865" y="877706"/>
            <a:ext cx="11170758" cy="5016758"/>
          </a:xfrm>
          <a:prstGeom prst="rect">
            <a:avLst/>
          </a:prstGeom>
        </p:spPr>
        <p:txBody>
          <a:bodyPr wrap="square">
            <a:spAutoFit/>
          </a:bodyPr>
          <a:lstStyle/>
          <a:p>
            <a:r>
              <a:rPr lang="ja-JP" altLang="en-US" sz="4000" dirty="0">
                <a:latin typeface="AR丸ゴシック体M" panose="020B0609010101010101" pitchFamily="49" charset="-128"/>
                <a:ea typeface="AR丸ゴシック体M" panose="020B0609010101010101" pitchFamily="49" charset="-128"/>
              </a:rPr>
              <a:t>①先生の指示通りに並びます。</a:t>
            </a:r>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②向かいの人に小さい</a:t>
            </a:r>
            <a:r>
              <a:rPr lang="en-US" altLang="ja-JP" sz="4000" dirty="0">
                <a:latin typeface="AR丸ゴシック体M" panose="020B0609010101010101" pitchFamily="49" charset="-128"/>
                <a:ea typeface="AR丸ゴシック体M" panose="020B0609010101010101" pitchFamily="49" charset="-128"/>
              </a:rPr>
              <a:t>WS</a:t>
            </a:r>
            <a:r>
              <a:rPr lang="ja-JP" altLang="en-US" sz="4000" dirty="0">
                <a:latin typeface="AR丸ゴシック体M" panose="020B0609010101010101" pitchFamily="49" charset="-128"/>
                <a:ea typeface="AR丸ゴシック体M" panose="020B0609010101010101" pitchFamily="49" charset="-128"/>
              </a:rPr>
              <a:t>を渡します。</a:t>
            </a:r>
            <a:endParaRPr lang="en-US" altLang="ja-JP" sz="4000" dirty="0">
              <a:latin typeface="AR丸ゴシック体M" panose="020B0609010101010101" pitchFamily="49" charset="-128"/>
              <a:ea typeface="AR丸ゴシック体M" panose="020B0609010101010101" pitchFamily="49" charset="-128"/>
            </a:endParaRPr>
          </a:p>
          <a:p>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③先生が最初に話し始める人を決めますので、　</a:t>
            </a:r>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　その人から質問して話を始めてください。</a:t>
            </a:r>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丸ゴシック体M" panose="020B0609010101010101" pitchFamily="49" charset="-128"/>
                <a:ea typeface="AR丸ゴシック体M" panose="020B0609010101010101" pitchFamily="49" charset="-128"/>
              </a:rPr>
              <a:t>　</a:t>
            </a:r>
            <a:endParaRPr lang="en-US" altLang="ja-JP" sz="4000" dirty="0">
              <a:latin typeface="AR丸ゴシック体M" panose="020B0609010101010101" pitchFamily="49" charset="-128"/>
              <a:ea typeface="AR丸ゴシック体M" panose="020B0609010101010101" pitchFamily="49" charset="-128"/>
            </a:endParaRPr>
          </a:p>
          <a:p>
            <a:endParaRPr lang="en-US" altLang="ja-JP" sz="4000" dirty="0">
              <a:latin typeface="AR丸ゴシック体M" panose="020B0609010101010101" pitchFamily="49" charset="-128"/>
              <a:ea typeface="AR丸ゴシック体M" panose="020B0609010101010101" pitchFamily="49" charset="-128"/>
            </a:endParaRPr>
          </a:p>
          <a:p>
            <a:r>
              <a:rPr lang="ja-JP" altLang="en-US" sz="4000" dirty="0">
                <a:latin typeface="AR P丸ゴシック体M" panose="020F0600000000000000" pitchFamily="50" charset="-128"/>
                <a:ea typeface="AR P丸ゴシック体M" panose="020F0600000000000000" pitchFamily="50" charset="-128"/>
              </a:rPr>
              <a:t>④そこから先は３分間のフリートークです。</a:t>
            </a:r>
          </a:p>
        </p:txBody>
      </p:sp>
    </p:spTree>
    <p:extLst>
      <p:ext uri="{BB962C8B-B14F-4D97-AF65-F5344CB8AC3E}">
        <p14:creationId xmlns:p14="http://schemas.microsoft.com/office/powerpoint/2010/main" val="2206441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p:cNvGrpSpPr/>
          <p:nvPr/>
        </p:nvGrpSpPr>
        <p:grpSpPr>
          <a:xfrm>
            <a:off x="4769638" y="4071181"/>
            <a:ext cx="1468570" cy="1505369"/>
            <a:chOff x="7911983" y="2989594"/>
            <a:chExt cx="1059678" cy="948583"/>
          </a:xfrm>
        </p:grpSpPr>
        <p:sp>
          <p:nvSpPr>
            <p:cNvPr id="7" name="円/楕円 6"/>
            <p:cNvSpPr/>
            <p:nvPr/>
          </p:nvSpPr>
          <p:spPr>
            <a:xfrm>
              <a:off x="7911983" y="2989594"/>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118656" y="3279219"/>
              <a:ext cx="299811" cy="232728"/>
            </a:xfrm>
            <a:prstGeom prst="rect">
              <a:avLst/>
            </a:prstGeom>
            <a:noFill/>
          </p:spPr>
          <p:txBody>
            <a:bodyPr wrap="none" rtlCol="0">
              <a:spAutoFit/>
            </a:bodyPr>
            <a:lstStyle/>
            <a:p>
              <a:r>
                <a:rPr kumimoji="1" lang="ja-JP" altLang="en-US" dirty="0"/>
                <a:t>④</a:t>
              </a:r>
            </a:p>
          </p:txBody>
        </p:sp>
      </p:grpSp>
      <p:grpSp>
        <p:nvGrpSpPr>
          <p:cNvPr id="24" name="グループ化 23"/>
          <p:cNvGrpSpPr/>
          <p:nvPr/>
        </p:nvGrpSpPr>
        <p:grpSpPr>
          <a:xfrm>
            <a:off x="6983805" y="3996276"/>
            <a:ext cx="1468570" cy="1505369"/>
            <a:chOff x="8971661" y="2011107"/>
            <a:chExt cx="1059678" cy="948583"/>
          </a:xfrm>
        </p:grpSpPr>
        <p:sp>
          <p:nvSpPr>
            <p:cNvPr id="12" name="円/楕円 11"/>
            <p:cNvSpPr/>
            <p:nvPr/>
          </p:nvSpPr>
          <p:spPr>
            <a:xfrm>
              <a:off x="8971661" y="2011107"/>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9178334" y="2300732"/>
              <a:ext cx="299811" cy="232728"/>
            </a:xfrm>
            <a:prstGeom prst="rect">
              <a:avLst/>
            </a:prstGeom>
            <a:noFill/>
          </p:spPr>
          <p:txBody>
            <a:bodyPr wrap="none" rtlCol="0">
              <a:spAutoFit/>
            </a:bodyPr>
            <a:lstStyle/>
            <a:p>
              <a:r>
                <a:rPr kumimoji="1" lang="ja-JP" altLang="en-US" dirty="0"/>
                <a:t>②</a:t>
              </a:r>
            </a:p>
          </p:txBody>
        </p:sp>
      </p:grpSp>
      <p:grpSp>
        <p:nvGrpSpPr>
          <p:cNvPr id="26" name="グループ化 25"/>
          <p:cNvGrpSpPr/>
          <p:nvPr/>
        </p:nvGrpSpPr>
        <p:grpSpPr>
          <a:xfrm>
            <a:off x="894014" y="4071184"/>
            <a:ext cx="1468570" cy="1505369"/>
            <a:chOff x="2208351" y="3079332"/>
            <a:chExt cx="1059678" cy="948583"/>
          </a:xfrm>
        </p:grpSpPr>
        <p:sp>
          <p:nvSpPr>
            <p:cNvPr id="5" name="円/楕円 4"/>
            <p:cNvSpPr/>
            <p:nvPr/>
          </p:nvSpPr>
          <p:spPr>
            <a:xfrm>
              <a:off x="2208351" y="3079332"/>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351185" y="3368958"/>
              <a:ext cx="299811" cy="232728"/>
            </a:xfrm>
            <a:prstGeom prst="rect">
              <a:avLst/>
            </a:prstGeom>
            <a:noFill/>
          </p:spPr>
          <p:txBody>
            <a:bodyPr wrap="none" rtlCol="0">
              <a:spAutoFit/>
            </a:bodyPr>
            <a:lstStyle/>
            <a:p>
              <a:r>
                <a:rPr kumimoji="1" lang="ja-JP" altLang="en-US" dirty="0"/>
                <a:t>⑧</a:t>
              </a:r>
            </a:p>
          </p:txBody>
        </p:sp>
      </p:grpSp>
      <p:grpSp>
        <p:nvGrpSpPr>
          <p:cNvPr id="25" name="グループ化 24"/>
          <p:cNvGrpSpPr/>
          <p:nvPr/>
        </p:nvGrpSpPr>
        <p:grpSpPr>
          <a:xfrm>
            <a:off x="7035063" y="1965980"/>
            <a:ext cx="1468570" cy="1505369"/>
            <a:chOff x="3104287" y="4129390"/>
            <a:chExt cx="1059678" cy="948583"/>
          </a:xfrm>
        </p:grpSpPr>
        <p:sp>
          <p:nvSpPr>
            <p:cNvPr id="11" name="円/楕円 10"/>
            <p:cNvSpPr/>
            <p:nvPr/>
          </p:nvSpPr>
          <p:spPr>
            <a:xfrm>
              <a:off x="3104287" y="4129390"/>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350802" y="4432528"/>
              <a:ext cx="299811" cy="232728"/>
            </a:xfrm>
            <a:prstGeom prst="rect">
              <a:avLst/>
            </a:prstGeom>
            <a:noFill/>
          </p:spPr>
          <p:txBody>
            <a:bodyPr wrap="none" rtlCol="0">
              <a:spAutoFit/>
            </a:bodyPr>
            <a:lstStyle/>
            <a:p>
              <a:r>
                <a:rPr kumimoji="1" lang="ja-JP" altLang="en-US" dirty="0"/>
                <a:t>①</a:t>
              </a:r>
            </a:p>
          </p:txBody>
        </p:sp>
      </p:grpSp>
      <p:grpSp>
        <p:nvGrpSpPr>
          <p:cNvPr id="2" name="グループ化 1"/>
          <p:cNvGrpSpPr/>
          <p:nvPr/>
        </p:nvGrpSpPr>
        <p:grpSpPr>
          <a:xfrm>
            <a:off x="2857350" y="4071183"/>
            <a:ext cx="1468570" cy="1505369"/>
            <a:chOff x="4442391" y="4353366"/>
            <a:chExt cx="1059678" cy="948583"/>
          </a:xfrm>
        </p:grpSpPr>
        <p:sp>
          <p:nvSpPr>
            <p:cNvPr id="10" name="円/楕円 9"/>
            <p:cNvSpPr/>
            <p:nvPr/>
          </p:nvSpPr>
          <p:spPr>
            <a:xfrm>
              <a:off x="4442391" y="4353366"/>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614697" y="4642991"/>
              <a:ext cx="299811" cy="232728"/>
            </a:xfrm>
            <a:prstGeom prst="rect">
              <a:avLst/>
            </a:prstGeom>
            <a:noFill/>
          </p:spPr>
          <p:txBody>
            <a:bodyPr wrap="none" rtlCol="0">
              <a:spAutoFit/>
            </a:bodyPr>
            <a:lstStyle/>
            <a:p>
              <a:r>
                <a:rPr kumimoji="1" lang="ja-JP" altLang="en-US" dirty="0"/>
                <a:t>⑥</a:t>
              </a:r>
            </a:p>
          </p:txBody>
        </p:sp>
      </p:grpSp>
      <p:grpSp>
        <p:nvGrpSpPr>
          <p:cNvPr id="3" name="グループ化 2"/>
          <p:cNvGrpSpPr/>
          <p:nvPr/>
        </p:nvGrpSpPr>
        <p:grpSpPr>
          <a:xfrm>
            <a:off x="2809721" y="1965980"/>
            <a:ext cx="1468570" cy="1505369"/>
            <a:chOff x="5647348" y="4353366"/>
            <a:chExt cx="1059678" cy="948583"/>
          </a:xfrm>
        </p:grpSpPr>
        <p:sp>
          <p:nvSpPr>
            <p:cNvPr id="9" name="円/楕円 8"/>
            <p:cNvSpPr/>
            <p:nvPr/>
          </p:nvSpPr>
          <p:spPr>
            <a:xfrm>
              <a:off x="5647348" y="4353366"/>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888204" y="4642991"/>
              <a:ext cx="299811" cy="232728"/>
            </a:xfrm>
            <a:prstGeom prst="rect">
              <a:avLst/>
            </a:prstGeom>
            <a:noFill/>
          </p:spPr>
          <p:txBody>
            <a:bodyPr wrap="none" rtlCol="0">
              <a:spAutoFit/>
            </a:bodyPr>
            <a:lstStyle/>
            <a:p>
              <a:r>
                <a:rPr kumimoji="1" lang="ja-JP" altLang="en-US" dirty="0"/>
                <a:t>⑤</a:t>
              </a:r>
            </a:p>
          </p:txBody>
        </p:sp>
      </p:grpSp>
      <p:grpSp>
        <p:nvGrpSpPr>
          <p:cNvPr id="22" name="グループ化 21"/>
          <p:cNvGrpSpPr/>
          <p:nvPr/>
        </p:nvGrpSpPr>
        <p:grpSpPr>
          <a:xfrm>
            <a:off x="4922392" y="1947966"/>
            <a:ext cx="1468570" cy="1505369"/>
            <a:chOff x="6884913" y="3888259"/>
            <a:chExt cx="1059678" cy="948583"/>
          </a:xfrm>
        </p:grpSpPr>
        <p:sp>
          <p:nvSpPr>
            <p:cNvPr id="8" name="円/楕円 7"/>
            <p:cNvSpPr/>
            <p:nvPr/>
          </p:nvSpPr>
          <p:spPr>
            <a:xfrm>
              <a:off x="6884913" y="3888259"/>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7058978" y="4180083"/>
              <a:ext cx="299811" cy="232728"/>
            </a:xfrm>
            <a:prstGeom prst="rect">
              <a:avLst/>
            </a:prstGeom>
            <a:noFill/>
          </p:spPr>
          <p:txBody>
            <a:bodyPr wrap="none" rtlCol="0">
              <a:spAutoFit/>
            </a:bodyPr>
            <a:lstStyle/>
            <a:p>
              <a:r>
                <a:rPr kumimoji="1" lang="ja-JP" altLang="en-US" dirty="0"/>
                <a:t>③</a:t>
              </a:r>
            </a:p>
          </p:txBody>
        </p:sp>
      </p:grpSp>
      <p:grpSp>
        <p:nvGrpSpPr>
          <p:cNvPr id="27" name="グループ化 26"/>
          <p:cNvGrpSpPr/>
          <p:nvPr/>
        </p:nvGrpSpPr>
        <p:grpSpPr>
          <a:xfrm>
            <a:off x="894014" y="1965983"/>
            <a:ext cx="1468570" cy="1505369"/>
            <a:chOff x="1425725" y="2011108"/>
            <a:chExt cx="1059678" cy="948583"/>
          </a:xfrm>
        </p:grpSpPr>
        <p:sp>
          <p:nvSpPr>
            <p:cNvPr id="6" name="円/楕円 5"/>
            <p:cNvSpPr/>
            <p:nvPr/>
          </p:nvSpPr>
          <p:spPr>
            <a:xfrm>
              <a:off x="1425725" y="2011108"/>
              <a:ext cx="1059678" cy="948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619244" y="2300732"/>
              <a:ext cx="299811" cy="232728"/>
            </a:xfrm>
            <a:prstGeom prst="rect">
              <a:avLst/>
            </a:prstGeom>
            <a:noFill/>
          </p:spPr>
          <p:txBody>
            <a:bodyPr wrap="none" rtlCol="0">
              <a:spAutoFit/>
            </a:bodyPr>
            <a:lstStyle/>
            <a:p>
              <a:r>
                <a:rPr kumimoji="1" lang="ja-JP" altLang="en-US" dirty="0"/>
                <a:t>⑦</a:t>
              </a:r>
            </a:p>
          </p:txBody>
        </p:sp>
      </p:grpSp>
      <p:sp>
        <p:nvSpPr>
          <p:cNvPr id="29" name="テキスト ボックス 28"/>
          <p:cNvSpPr txBox="1"/>
          <p:nvPr/>
        </p:nvSpPr>
        <p:spPr>
          <a:xfrm>
            <a:off x="8706313" y="2118499"/>
            <a:ext cx="3010761" cy="1200329"/>
          </a:xfrm>
          <a:prstGeom prst="rect">
            <a:avLst/>
          </a:prstGeom>
          <a:noFill/>
        </p:spPr>
        <p:txBody>
          <a:bodyPr wrap="none" rtlCol="0">
            <a:spAutoFit/>
          </a:bodyPr>
          <a:lstStyle/>
          <a:p>
            <a:r>
              <a:rPr kumimoji="1" lang="ja-JP" altLang="en-US" b="1" dirty="0">
                <a:solidFill>
                  <a:srgbClr val="FF0000"/>
                </a:solidFill>
              </a:rPr>
              <a:t>←１回目最初に話を振る人達</a:t>
            </a:r>
            <a:endParaRPr kumimoji="1" lang="en-US" altLang="ja-JP" b="1" dirty="0">
              <a:solidFill>
                <a:srgbClr val="FF0000"/>
              </a:solidFill>
            </a:endParaRPr>
          </a:p>
          <a:p>
            <a:endParaRPr kumimoji="1" lang="en-US" altLang="ja-JP" b="1" dirty="0">
              <a:solidFill>
                <a:srgbClr val="FF0000"/>
              </a:solidFill>
            </a:endParaRPr>
          </a:p>
          <a:p>
            <a:r>
              <a:rPr kumimoji="1" lang="ja-JP" altLang="en-US" b="1" dirty="0">
                <a:solidFill>
                  <a:srgbClr val="FF0000"/>
                </a:solidFill>
              </a:rPr>
              <a:t>話が始まれば、フリートーク</a:t>
            </a:r>
            <a:endParaRPr kumimoji="1" lang="en-US" altLang="ja-JP" b="1" dirty="0">
              <a:solidFill>
                <a:srgbClr val="FF0000"/>
              </a:solidFill>
            </a:endParaRPr>
          </a:p>
          <a:p>
            <a:r>
              <a:rPr kumimoji="1" lang="ja-JP" altLang="en-US" b="1" dirty="0">
                <a:solidFill>
                  <a:srgbClr val="FF0000"/>
                </a:solidFill>
              </a:rPr>
              <a:t>①→③→⑤→⑦→</a:t>
            </a:r>
          </a:p>
        </p:txBody>
      </p:sp>
      <p:sp>
        <p:nvSpPr>
          <p:cNvPr id="30" name="正方形/長方形 29"/>
          <p:cNvSpPr/>
          <p:nvPr/>
        </p:nvSpPr>
        <p:spPr>
          <a:xfrm>
            <a:off x="8845908" y="4223700"/>
            <a:ext cx="3105685" cy="923330"/>
          </a:xfrm>
          <a:prstGeom prst="rect">
            <a:avLst/>
          </a:prstGeom>
        </p:spPr>
        <p:txBody>
          <a:bodyPr wrap="square">
            <a:spAutoFit/>
          </a:bodyPr>
          <a:lstStyle/>
          <a:p>
            <a:r>
              <a:rPr lang="ja-JP" altLang="en-US" b="1" dirty="0">
                <a:solidFill>
                  <a:srgbClr val="FF0000"/>
                </a:solidFill>
              </a:rPr>
              <a:t>←２回目最初に話を振る人達</a:t>
            </a:r>
            <a:endParaRPr lang="en-US" altLang="ja-JP" b="1" dirty="0">
              <a:solidFill>
                <a:srgbClr val="FF0000"/>
              </a:solidFill>
            </a:endParaRPr>
          </a:p>
          <a:p>
            <a:endParaRPr lang="en-US" altLang="ja-JP" b="1" dirty="0">
              <a:solidFill>
                <a:srgbClr val="FF0000"/>
              </a:solidFill>
            </a:endParaRPr>
          </a:p>
          <a:p>
            <a:r>
              <a:rPr lang="ja-JP" altLang="en-US" b="1" dirty="0">
                <a:solidFill>
                  <a:srgbClr val="FF0000"/>
                </a:solidFill>
              </a:rPr>
              <a:t>話が始まれば、フリートーク</a:t>
            </a:r>
          </a:p>
        </p:txBody>
      </p:sp>
      <p:sp>
        <p:nvSpPr>
          <p:cNvPr id="28" name="テキスト ボックス 27"/>
          <p:cNvSpPr txBox="1"/>
          <p:nvPr/>
        </p:nvSpPr>
        <p:spPr>
          <a:xfrm>
            <a:off x="2463816" y="3392633"/>
            <a:ext cx="4912883" cy="646331"/>
          </a:xfrm>
          <a:prstGeom prst="rect">
            <a:avLst/>
          </a:prstGeom>
          <a:noFill/>
        </p:spPr>
        <p:txBody>
          <a:bodyPr wrap="none" rtlCol="0">
            <a:spAutoFit/>
          </a:bodyPr>
          <a:lstStyle/>
          <a:p>
            <a:r>
              <a:rPr kumimoji="1" lang="ja-JP" altLang="en-US" sz="3600" dirty="0">
                <a:solidFill>
                  <a:srgbClr val="FF0000"/>
                </a:solidFill>
              </a:rPr>
              <a:t>①</a:t>
            </a:r>
            <a:r>
              <a:rPr kumimoji="1" lang="en-US" altLang="ja-JP" sz="3600" dirty="0">
                <a:solidFill>
                  <a:srgbClr val="FF0000"/>
                </a:solidFill>
              </a:rPr>
              <a:t>WS</a:t>
            </a:r>
            <a:r>
              <a:rPr kumimoji="1" lang="ja-JP" altLang="en-US" sz="3600" dirty="0">
                <a:solidFill>
                  <a:srgbClr val="FF0000"/>
                </a:solidFill>
              </a:rPr>
              <a:t>を交換して下さい。</a:t>
            </a:r>
          </a:p>
        </p:txBody>
      </p:sp>
      <p:sp>
        <p:nvSpPr>
          <p:cNvPr id="31" name="テキスト ボックス 30"/>
          <p:cNvSpPr txBox="1"/>
          <p:nvPr/>
        </p:nvSpPr>
        <p:spPr>
          <a:xfrm>
            <a:off x="371037" y="-125608"/>
            <a:ext cx="5865708" cy="1938992"/>
          </a:xfrm>
          <a:prstGeom prst="rect">
            <a:avLst/>
          </a:prstGeom>
          <a:noFill/>
        </p:spPr>
        <p:txBody>
          <a:bodyPr wrap="none" rtlCol="0">
            <a:spAutoFit/>
          </a:bodyPr>
          <a:lstStyle/>
          <a:p>
            <a:r>
              <a:rPr kumimoji="1" lang="ja-JP" altLang="en-US" sz="6000" dirty="0"/>
              <a:t>レッツ</a:t>
            </a:r>
            <a:endParaRPr kumimoji="1" lang="en-US" altLang="ja-JP" sz="6000" dirty="0"/>
          </a:p>
          <a:p>
            <a:r>
              <a:rPr kumimoji="1" lang="ja-JP" altLang="en-US" sz="6000" dirty="0"/>
              <a:t>ロールプレイ！！</a:t>
            </a:r>
          </a:p>
        </p:txBody>
      </p:sp>
    </p:spTree>
    <p:extLst>
      <p:ext uri="{BB962C8B-B14F-4D97-AF65-F5344CB8AC3E}">
        <p14:creationId xmlns:p14="http://schemas.microsoft.com/office/powerpoint/2010/main" val="32413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2000"/>
                                        <p:tgtEl>
                                          <p:spTgt spid="28"/>
                                        </p:tgtEl>
                                      </p:cBhvr>
                                    </p:animEffect>
                                    <p:anim calcmode="lin" valueType="num">
                                      <p:cBhvr>
                                        <p:cTn id="8" dur="2000" fill="hold"/>
                                        <p:tgtEl>
                                          <p:spTgt spid="28"/>
                                        </p:tgtEl>
                                        <p:attrNameLst>
                                          <p:attrName>ppt_w</p:attrName>
                                        </p:attrNameLst>
                                      </p:cBhvr>
                                      <p:tavLst>
                                        <p:tav tm="0" fmla="#ppt_w*sin(2.5*pi*$)">
                                          <p:val>
                                            <p:fltVal val="0"/>
                                          </p:val>
                                        </p:tav>
                                        <p:tav tm="100000">
                                          <p:val>
                                            <p:fltVal val="1"/>
                                          </p:val>
                                        </p:tav>
                                      </p:tavLst>
                                    </p:anim>
                                    <p:anim calcmode="lin" valueType="num">
                                      <p:cBhvr>
                                        <p:cTn id="9" dur="20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2000"/>
                                        <p:tgtEl>
                                          <p:spTgt spid="29"/>
                                        </p:tgtEl>
                                      </p:cBhvr>
                                    </p:animEffect>
                                    <p:anim calcmode="lin" valueType="num">
                                      <p:cBhvr>
                                        <p:cTn id="15" dur="2000" fill="hold"/>
                                        <p:tgtEl>
                                          <p:spTgt spid="29"/>
                                        </p:tgtEl>
                                        <p:attrNameLst>
                                          <p:attrName>ppt_w</p:attrName>
                                        </p:attrNameLst>
                                      </p:cBhvr>
                                      <p:tavLst>
                                        <p:tav tm="0" fmla="#ppt_w*sin(2.5*pi*$)">
                                          <p:val>
                                            <p:fltVal val="0"/>
                                          </p:val>
                                        </p:tav>
                                        <p:tav tm="100000">
                                          <p:val>
                                            <p:fltVal val="1"/>
                                          </p:val>
                                        </p:tav>
                                      </p:tavLst>
                                    </p:anim>
                                    <p:anim calcmode="lin" valueType="num">
                                      <p:cBhvr>
                                        <p:cTn id="16" dur="2000" fill="hold"/>
                                        <p:tgtEl>
                                          <p:spTgt spid="29"/>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2000"/>
                                        <p:tgtEl>
                                          <p:spTgt spid="30"/>
                                        </p:tgtEl>
                                      </p:cBhvr>
                                    </p:animEffect>
                                    <p:anim calcmode="lin" valueType="num">
                                      <p:cBhvr>
                                        <p:cTn id="22" dur="2000" fill="hold"/>
                                        <p:tgtEl>
                                          <p:spTgt spid="30"/>
                                        </p:tgtEl>
                                        <p:attrNameLst>
                                          <p:attrName>ppt_w</p:attrName>
                                        </p:attrNameLst>
                                      </p:cBhvr>
                                      <p:tavLst>
                                        <p:tav tm="0" fmla="#ppt_w*sin(2.5*pi*$)">
                                          <p:val>
                                            <p:fltVal val="0"/>
                                          </p:val>
                                        </p:tav>
                                        <p:tav tm="100000">
                                          <p:val>
                                            <p:fltVal val="1"/>
                                          </p:val>
                                        </p:tav>
                                      </p:tavLst>
                                    </p:anim>
                                    <p:anim calcmode="lin" valueType="num">
                                      <p:cBhvr>
                                        <p:cTn id="23" dur="2000" fill="hold"/>
                                        <p:tgtEl>
                                          <p:spTgt spid="3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31064" y="850006"/>
            <a:ext cx="10615407" cy="4278094"/>
          </a:xfrm>
          <a:prstGeom prst="rect">
            <a:avLst/>
          </a:prstGeom>
          <a:noFill/>
        </p:spPr>
        <p:txBody>
          <a:bodyPr wrap="none" rtlCol="0">
            <a:spAutoFit/>
          </a:bodyPr>
          <a:lstStyle/>
          <a:p>
            <a:r>
              <a:rPr kumimoji="1" lang="ja-JP" altLang="en-US" sz="8000" dirty="0"/>
              <a:t>まとめ</a:t>
            </a:r>
            <a:endParaRPr kumimoji="1" lang="en-US" altLang="ja-JP" sz="8000" dirty="0"/>
          </a:p>
          <a:p>
            <a:endParaRPr lang="en-US" altLang="ja-JP" sz="4800" dirty="0"/>
          </a:p>
          <a:p>
            <a:r>
              <a:rPr kumimoji="1" lang="ja-JP" altLang="en-US" sz="4800" dirty="0"/>
              <a:t>話しをしてみて、聞いてみての一言感想</a:t>
            </a:r>
            <a:endParaRPr kumimoji="1" lang="en-US" altLang="ja-JP" sz="4800" dirty="0"/>
          </a:p>
          <a:p>
            <a:endParaRPr lang="en-US" altLang="ja-JP" sz="4800" dirty="0"/>
          </a:p>
          <a:p>
            <a:r>
              <a:rPr kumimoji="1" lang="ja-JP" altLang="en-US" sz="4800" dirty="0"/>
              <a:t>　　　　　　　　　　　　　　　　　　　　　（全員）</a:t>
            </a:r>
          </a:p>
        </p:txBody>
      </p:sp>
    </p:spTree>
    <p:extLst>
      <p:ext uri="{BB962C8B-B14F-4D97-AF65-F5344CB8AC3E}">
        <p14:creationId xmlns:p14="http://schemas.microsoft.com/office/powerpoint/2010/main" val="3028078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97982" y="1225689"/>
            <a:ext cx="11505127" cy="5632311"/>
          </a:xfrm>
          <a:prstGeom prst="rect">
            <a:avLst/>
          </a:prstGeom>
        </p:spPr>
        <p:txBody>
          <a:bodyPr wrap="square">
            <a:spAutoFit/>
          </a:bodyPr>
          <a:lstStyle/>
          <a:p>
            <a:r>
              <a:rPr lang="ja-JP" altLang="en-US" sz="4000" dirty="0">
                <a:latin typeface="UD デジタル 教科書体 NK-R" panose="02020400000000000000" pitchFamily="18" charset="-128"/>
                <a:ea typeface="UD デジタル 教科書体 NK-R" panose="02020400000000000000" pitchFamily="18" charset="-128"/>
              </a:rPr>
              <a:t>〇準備物</a:t>
            </a:r>
            <a:endParaRPr lang="en-US" altLang="ja-JP" sz="4000" dirty="0">
              <a:latin typeface="UD デジタル 教科書体 NK-R" panose="02020400000000000000" pitchFamily="18" charset="-128"/>
              <a:ea typeface="UD デジタル 教科書体 NK-R" panose="02020400000000000000" pitchFamily="18" charset="-128"/>
            </a:endParaRPr>
          </a:p>
          <a:p>
            <a:r>
              <a:rPr lang="ja-JP" altLang="en-US" sz="4000" dirty="0">
                <a:latin typeface="UD デジタル 教科書体 NK-R" panose="02020400000000000000" pitchFamily="18" charset="-128"/>
                <a:ea typeface="UD デジタル 教科書体 NK-R" panose="02020400000000000000" pitchFamily="18" charset="-128"/>
              </a:rPr>
              <a:t>Ａ５の紙</a:t>
            </a:r>
            <a:endParaRPr lang="en-US" altLang="ja-JP" sz="4000" dirty="0">
              <a:latin typeface="UD デジタル 教科書体 NK-R" panose="02020400000000000000" pitchFamily="18" charset="-128"/>
              <a:ea typeface="UD デジタル 教科書体 NK-R" panose="02020400000000000000" pitchFamily="18" charset="-128"/>
            </a:endParaRPr>
          </a:p>
          <a:p>
            <a:endParaRPr lang="en-US" altLang="ja-JP" sz="4000" dirty="0">
              <a:latin typeface="UD デジタル 教科書体 NK-R" panose="02020400000000000000" pitchFamily="18" charset="-128"/>
              <a:ea typeface="UD デジタル 教科書体 NK-R" panose="02020400000000000000" pitchFamily="18" charset="-128"/>
            </a:endParaRPr>
          </a:p>
          <a:p>
            <a:r>
              <a:rPr lang="ja-JP" altLang="en-US" sz="4000" dirty="0">
                <a:latin typeface="UD デジタル 教科書体 NK-R" panose="02020400000000000000" pitchFamily="18" charset="-128"/>
                <a:ea typeface="UD デジタル 教科書体 NK-R" panose="02020400000000000000" pitchFamily="18" charset="-128"/>
              </a:rPr>
              <a:t>〇ルール</a:t>
            </a:r>
            <a:br>
              <a:rPr lang="ja-JP" altLang="en-US" sz="4000" dirty="0">
                <a:latin typeface="UD デジタル 教科書体 NK-R" panose="02020400000000000000" pitchFamily="18" charset="-128"/>
                <a:ea typeface="UD デジタル 教科書体 NK-R" panose="02020400000000000000" pitchFamily="18" charset="-128"/>
              </a:rPr>
            </a:br>
            <a:r>
              <a:rPr lang="ja-JP" altLang="en-US" sz="4000" dirty="0">
                <a:latin typeface="UD デジタル 教科書体 NK-R" panose="02020400000000000000" pitchFamily="18" charset="-128"/>
                <a:ea typeface="UD デジタル 教科書体 NK-R" panose="02020400000000000000" pitchFamily="18" charset="-128"/>
              </a:rPr>
              <a:t>　「よーい、スタート」の合図をします。</a:t>
            </a:r>
            <a:br>
              <a:rPr lang="ja-JP" altLang="en-US" sz="4000" dirty="0">
                <a:latin typeface="UD デジタル 教科書体 NK-R" panose="02020400000000000000" pitchFamily="18" charset="-128"/>
                <a:ea typeface="UD デジタル 教科書体 NK-R" panose="02020400000000000000" pitchFamily="18" charset="-128"/>
              </a:rPr>
            </a:br>
            <a:r>
              <a:rPr lang="ja-JP" altLang="en-US" sz="4000" dirty="0">
                <a:latin typeface="UD デジタル 教科書体 NK-R" panose="02020400000000000000" pitchFamily="18" charset="-128"/>
                <a:ea typeface="UD デジタル 教科書体 NK-R" panose="02020400000000000000" pitchFamily="18" charset="-128"/>
              </a:rPr>
              <a:t>　途中で破けないように、生徒はできるだけ長くなるよ　</a:t>
            </a:r>
            <a:endParaRPr lang="en-US" altLang="ja-JP" sz="4000" dirty="0">
              <a:latin typeface="UD デジタル 教科書体 NK-R" panose="02020400000000000000" pitchFamily="18" charset="-128"/>
              <a:ea typeface="UD デジタル 教科書体 NK-R" panose="02020400000000000000" pitchFamily="18" charset="-128"/>
            </a:endParaRPr>
          </a:p>
          <a:p>
            <a:r>
              <a:rPr lang="ja-JP" altLang="en-US" sz="4000" dirty="0">
                <a:latin typeface="UD デジタル 教科書体 NK-R" panose="02020400000000000000" pitchFamily="18" charset="-128"/>
                <a:ea typeface="UD デジタル 教科書体 NK-R" panose="02020400000000000000" pitchFamily="18" charset="-128"/>
              </a:rPr>
              <a:t>　うに、紙を破いていきます。</a:t>
            </a:r>
            <a:br>
              <a:rPr lang="ja-JP" altLang="en-US" sz="4000" dirty="0">
                <a:latin typeface="UD デジタル 教科書体 NK-R" panose="02020400000000000000" pitchFamily="18" charset="-128"/>
                <a:ea typeface="UD デジタル 教科書体 NK-R" panose="02020400000000000000" pitchFamily="18" charset="-128"/>
              </a:rPr>
            </a:br>
            <a:r>
              <a:rPr lang="ja-JP" altLang="en-US" sz="4000" dirty="0">
                <a:latin typeface="UD デジタル 教科書体 NK-R" panose="02020400000000000000" pitchFamily="18" charset="-128"/>
                <a:ea typeface="UD デジタル 教科書体 NK-R" panose="02020400000000000000" pitchFamily="18" charset="-128"/>
              </a:rPr>
              <a:t>　３分後、ストップの指示がでたらやめ。</a:t>
            </a:r>
            <a:br>
              <a:rPr lang="ja-JP" altLang="en-US" sz="4000" dirty="0">
                <a:latin typeface="UD デジタル 教科書体 NK-R" panose="02020400000000000000" pitchFamily="18" charset="-128"/>
                <a:ea typeface="UD デジタル 教科書体 NK-R" panose="02020400000000000000" pitchFamily="18" charset="-128"/>
              </a:rPr>
            </a:br>
            <a:r>
              <a:rPr lang="ja-JP" altLang="en-US" sz="4000" dirty="0">
                <a:latin typeface="UD デジタル 教科書体 NK-R" panose="02020400000000000000" pitchFamily="18" charset="-128"/>
                <a:ea typeface="UD デジタル 教科書体 NK-R" panose="02020400000000000000" pitchFamily="18" charset="-128"/>
              </a:rPr>
              <a:t>　一番長くした生徒の勝ちです。</a:t>
            </a:r>
          </a:p>
        </p:txBody>
      </p:sp>
      <p:sp>
        <p:nvSpPr>
          <p:cNvPr id="3" name="正方形/長方形 2"/>
          <p:cNvSpPr/>
          <p:nvPr/>
        </p:nvSpPr>
        <p:spPr>
          <a:xfrm>
            <a:off x="1845970" y="291492"/>
            <a:ext cx="8500055" cy="1107996"/>
          </a:xfrm>
          <a:prstGeom prst="rect">
            <a:avLst/>
          </a:prstGeom>
        </p:spPr>
        <p:txBody>
          <a:bodyPr wrap="square">
            <a:spAutoFit/>
          </a:bodyPr>
          <a:lstStyle/>
          <a:p>
            <a:r>
              <a:rPr lang="ja-JP" altLang="en-US" sz="6600" dirty="0">
                <a:latin typeface="UD デジタル 教科書体 NK-R" panose="02020400000000000000" pitchFamily="18" charset="-128"/>
                <a:ea typeface="UD デジタル 教科書体 NK-R" panose="02020400000000000000" pitchFamily="18" charset="-128"/>
              </a:rPr>
              <a:t>①　ちぎって、ちぎって</a:t>
            </a:r>
          </a:p>
        </p:txBody>
      </p:sp>
    </p:spTree>
    <p:extLst>
      <p:ext uri="{BB962C8B-B14F-4D97-AF65-F5344CB8AC3E}">
        <p14:creationId xmlns:p14="http://schemas.microsoft.com/office/powerpoint/2010/main" val="445028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30236" y="1841242"/>
            <a:ext cx="10443895" cy="5016758"/>
          </a:xfrm>
          <a:prstGeom prst="rect">
            <a:avLst/>
          </a:prstGeom>
          <a:noFill/>
        </p:spPr>
        <p:txBody>
          <a:bodyPr wrap="square" rtlCol="0">
            <a:spAutoFit/>
          </a:bodyPr>
          <a:lstStyle/>
          <a:p>
            <a:r>
              <a:rPr kumimoji="1" lang="ja-JP" altLang="en-US" sz="8000" dirty="0">
                <a:latin typeface="UD デジタル 教科書体 NK-R" panose="02020400000000000000" pitchFamily="18" charset="-128"/>
                <a:ea typeface="UD デジタル 教科書体 NK-R" panose="02020400000000000000" pitchFamily="18" charset="-128"/>
              </a:rPr>
              <a:t>目標</a:t>
            </a:r>
            <a:endParaRPr kumimoji="1" lang="en-US" altLang="ja-JP" sz="8000" dirty="0">
              <a:latin typeface="UD デジタル 教科書体 NK-R" panose="02020400000000000000" pitchFamily="18" charset="-128"/>
              <a:ea typeface="UD デジタル 教科書体 NK-R" panose="02020400000000000000" pitchFamily="18" charset="-128"/>
            </a:endParaRPr>
          </a:p>
          <a:p>
            <a:endParaRPr kumimoji="1" lang="en-US" altLang="ja-JP" sz="8000" dirty="0">
              <a:latin typeface="UD デジタル 教科書体 NK-R" panose="02020400000000000000" pitchFamily="18" charset="-128"/>
              <a:ea typeface="UD デジタル 教科書体 NK-R" panose="02020400000000000000" pitchFamily="18" charset="-128"/>
            </a:endParaRPr>
          </a:p>
          <a:p>
            <a:r>
              <a:rPr lang="ja-JP" altLang="en-US" sz="8000" dirty="0">
                <a:latin typeface="UD デジタル 教科書体 NK-R" panose="02020400000000000000" pitchFamily="18" charset="-128"/>
                <a:ea typeface="UD デジタル 教科書体 NK-R" panose="02020400000000000000" pitchFamily="18" charset="-128"/>
              </a:rPr>
              <a:t>自分から話しをしてみる。話を少し広げてみる。</a:t>
            </a:r>
            <a:endParaRPr lang="en-US" altLang="ja-JP" sz="8000" dirty="0">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p:cNvSpPr txBox="1"/>
          <p:nvPr/>
        </p:nvSpPr>
        <p:spPr>
          <a:xfrm>
            <a:off x="945663" y="231337"/>
            <a:ext cx="10328468" cy="923330"/>
          </a:xfrm>
          <a:prstGeom prst="rect">
            <a:avLst/>
          </a:prstGeom>
          <a:noFill/>
        </p:spPr>
        <p:txBody>
          <a:bodyPr wrap="non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②　話しやすい話題で話してみよう。</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690682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30559" y="375308"/>
            <a:ext cx="11389216" cy="646331"/>
          </a:xfrm>
          <a:prstGeom prst="rect">
            <a:avLst/>
          </a:prstGeom>
        </p:spPr>
        <p:txBody>
          <a:bodyPr wrap="square">
            <a:spAutoFit/>
          </a:bodyPr>
          <a:lstStyle/>
          <a:p>
            <a:pPr algn="just">
              <a:spcAft>
                <a:spcPts val="0"/>
              </a:spcAft>
            </a:pPr>
            <a:r>
              <a:rPr lang="ja-JP" altLang="en-US" sz="3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ja-JP" sz="4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3"/>
          <p:cNvSpPr txBox="1"/>
          <p:nvPr/>
        </p:nvSpPr>
        <p:spPr>
          <a:xfrm>
            <a:off x="833705" y="1355691"/>
            <a:ext cx="11358295" cy="2123658"/>
          </a:xfrm>
          <a:prstGeom prst="rect">
            <a:avLst/>
          </a:prstGeom>
          <a:noFill/>
        </p:spPr>
        <p:txBody>
          <a:bodyPr wrap="square" rtlCol="0">
            <a:spAutoFit/>
          </a:bodyPr>
          <a:lstStyle/>
          <a:p>
            <a:r>
              <a:rPr lang="ja-JP" altLang="en-US" sz="4400" dirty="0">
                <a:latin typeface="UD デジタル 教科書体 NK-R" panose="02020400000000000000" pitchFamily="18" charset="-128"/>
                <a:ea typeface="UD デジタル 教科書体 NK-R" panose="02020400000000000000" pitchFamily="18" charset="-128"/>
              </a:rPr>
              <a:t>〇〇</a:t>
            </a:r>
            <a:r>
              <a:rPr kumimoji="1" lang="ja-JP" altLang="en-US" sz="4400" dirty="0">
                <a:latin typeface="UD デジタル 教科書体 NK-R" panose="02020400000000000000" pitchFamily="18" charset="-128"/>
                <a:ea typeface="UD デジタル 教科書体 NK-R" panose="02020400000000000000" pitchFamily="18" charset="-128"/>
              </a:rPr>
              <a:t>先生は、</a:t>
            </a:r>
            <a:endParaRPr kumimoji="1" lang="en-US" altLang="ja-JP" sz="4400" dirty="0">
              <a:latin typeface="UD デジタル 教科書体 NK-R" panose="02020400000000000000" pitchFamily="18" charset="-128"/>
              <a:ea typeface="UD デジタル 教科書体 NK-R" panose="02020400000000000000" pitchFamily="18" charset="-128"/>
            </a:endParaRPr>
          </a:p>
          <a:p>
            <a:r>
              <a:rPr kumimoji="1" lang="ja-JP" altLang="en-US" sz="4400" dirty="0">
                <a:latin typeface="UD デジタル 教科書体 NK-R" panose="02020400000000000000" pitchFamily="18" charset="-128"/>
                <a:ea typeface="UD デジタル 教科書体 NK-R" panose="02020400000000000000" pitchFamily="18" charset="-128"/>
              </a:rPr>
              <a:t>はずかしがり屋なので、誘うのは苦手かも。</a:t>
            </a:r>
            <a:endParaRPr kumimoji="1" lang="en-US" altLang="ja-JP" sz="4400" dirty="0">
              <a:latin typeface="UD デジタル 教科書体 NK-R" panose="02020400000000000000" pitchFamily="18" charset="-128"/>
              <a:ea typeface="UD デジタル 教科書体 NK-R" panose="02020400000000000000" pitchFamily="18" charset="-128"/>
            </a:endParaRPr>
          </a:p>
          <a:p>
            <a:r>
              <a:rPr lang="ja-JP" altLang="en-US" sz="4400" dirty="0">
                <a:latin typeface="UD デジタル 教科書体 NK-R" panose="02020400000000000000" pitchFamily="18" charset="-128"/>
                <a:ea typeface="UD デジタル 教科書体 NK-R" panose="02020400000000000000" pitchFamily="18" charset="-128"/>
              </a:rPr>
              <a:t>どちらかというと誘われるのは好きです。</a:t>
            </a:r>
            <a:endParaRPr kumimoji="1" lang="ja-JP" altLang="en-US" sz="4400" dirty="0">
              <a:latin typeface="UD デジタル 教科書体 NK-R" panose="02020400000000000000" pitchFamily="18" charset="-128"/>
              <a:ea typeface="UD デジタル 教科書体 NK-R" panose="02020400000000000000" pitchFamily="18" charset="-128"/>
            </a:endParaRPr>
          </a:p>
        </p:txBody>
      </p:sp>
      <p:pic>
        <p:nvPicPr>
          <p:cNvPr id="5" name="図 4"/>
          <p:cNvPicPr>
            <a:picLocks noChangeAspect="1"/>
          </p:cNvPicPr>
          <p:nvPr/>
        </p:nvPicPr>
        <p:blipFill>
          <a:blip r:embed="rId3"/>
          <a:stretch>
            <a:fillRect/>
          </a:stretch>
        </p:blipFill>
        <p:spPr>
          <a:xfrm>
            <a:off x="1498108" y="3813401"/>
            <a:ext cx="3447378" cy="2621659"/>
          </a:xfrm>
          <a:prstGeom prst="rect">
            <a:avLst/>
          </a:prstGeom>
        </p:spPr>
      </p:pic>
      <p:pic>
        <p:nvPicPr>
          <p:cNvPr id="6" name="図 5"/>
          <p:cNvPicPr>
            <a:picLocks noChangeAspect="1"/>
          </p:cNvPicPr>
          <p:nvPr/>
        </p:nvPicPr>
        <p:blipFill>
          <a:blip r:embed="rId4"/>
          <a:stretch>
            <a:fillRect/>
          </a:stretch>
        </p:blipFill>
        <p:spPr>
          <a:xfrm>
            <a:off x="5669386" y="3944242"/>
            <a:ext cx="3735526" cy="2134586"/>
          </a:xfrm>
          <a:prstGeom prst="rect">
            <a:avLst/>
          </a:prstGeom>
        </p:spPr>
      </p:pic>
      <p:sp>
        <p:nvSpPr>
          <p:cNvPr id="8" name="テキスト ボックス 7"/>
          <p:cNvSpPr txBox="1"/>
          <p:nvPr/>
        </p:nvSpPr>
        <p:spPr>
          <a:xfrm>
            <a:off x="451633" y="127735"/>
            <a:ext cx="11358295" cy="769441"/>
          </a:xfrm>
          <a:prstGeom prst="rect">
            <a:avLst/>
          </a:prstGeom>
          <a:noFill/>
        </p:spPr>
        <p:txBody>
          <a:bodyPr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友達を誘うとき、気軽に誘うことができますか？</a:t>
            </a:r>
          </a:p>
        </p:txBody>
      </p:sp>
    </p:spTree>
    <p:extLst>
      <p:ext uri="{BB962C8B-B14F-4D97-AF65-F5344CB8AC3E}">
        <p14:creationId xmlns:p14="http://schemas.microsoft.com/office/powerpoint/2010/main" val="1744507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19059" y="2402189"/>
            <a:ext cx="9695283" cy="3046988"/>
          </a:xfrm>
          <a:prstGeom prst="rect">
            <a:avLst/>
          </a:prstGeom>
          <a:noFill/>
        </p:spPr>
        <p:txBody>
          <a:bodyPr wrap="none" rtlCol="0">
            <a:spAutoFit/>
          </a:bodyPr>
          <a:lstStyle/>
          <a:p>
            <a:r>
              <a:rPr kumimoji="1" lang="ja-JP" altLang="en-US" sz="6000" dirty="0">
                <a:latin typeface="UD デジタル 教科書体 NK-R" panose="02020400000000000000" pitchFamily="18" charset="-128"/>
                <a:ea typeface="UD デジタル 教科書体 NK-R" panose="02020400000000000000" pitchFamily="18" charset="-128"/>
              </a:rPr>
              <a:t>みんなは誘う方、誘われる方？</a:t>
            </a:r>
            <a:endParaRPr kumimoji="1" lang="en-US" altLang="ja-JP" sz="6000" dirty="0">
              <a:latin typeface="UD デジタル 教科書体 NK-R" panose="02020400000000000000" pitchFamily="18" charset="-128"/>
              <a:ea typeface="UD デジタル 教科書体 NK-R" panose="02020400000000000000" pitchFamily="18" charset="-128"/>
            </a:endParaRPr>
          </a:p>
          <a:p>
            <a:r>
              <a:rPr kumimoji="1" lang="ja-JP" altLang="en-US" sz="6000" dirty="0">
                <a:latin typeface="UD デジタル 教科書体 NK-R" panose="02020400000000000000" pitchFamily="18" charset="-128"/>
                <a:ea typeface="UD デジタル 教科書体 NK-R" panose="02020400000000000000" pitchFamily="18" charset="-128"/>
              </a:rPr>
              <a:t>どっちが得意？</a:t>
            </a:r>
            <a:endParaRPr kumimoji="1" lang="en-US" altLang="ja-JP" sz="6000" dirty="0">
              <a:latin typeface="UD デジタル 教科書体 NK-R" panose="02020400000000000000" pitchFamily="18" charset="-128"/>
              <a:ea typeface="UD デジタル 教科書体 NK-R" panose="02020400000000000000" pitchFamily="18" charset="-128"/>
            </a:endParaRPr>
          </a:p>
          <a:p>
            <a:endParaRPr lang="en-US" altLang="ja-JP" dirty="0"/>
          </a:p>
          <a:p>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3346792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96775" y="260751"/>
            <a:ext cx="5543505" cy="523220"/>
          </a:xfrm>
          <a:prstGeom prst="rect">
            <a:avLst/>
          </a:prstGeom>
          <a:noFill/>
        </p:spPr>
        <p:txBody>
          <a:bodyPr wrap="non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まず、声のかけるときに必要な力は？</a:t>
            </a:r>
          </a:p>
        </p:txBody>
      </p:sp>
      <p:sp>
        <p:nvSpPr>
          <p:cNvPr id="8" name="テキスト ボックス 7"/>
          <p:cNvSpPr txBox="1"/>
          <p:nvPr/>
        </p:nvSpPr>
        <p:spPr>
          <a:xfrm>
            <a:off x="3349068" y="2537138"/>
            <a:ext cx="5833569" cy="1323439"/>
          </a:xfrm>
          <a:prstGeom prst="rect">
            <a:avLst/>
          </a:prstGeom>
          <a:noFill/>
        </p:spPr>
        <p:txBody>
          <a:bodyPr wrap="square" rtlCol="0">
            <a:spAutoFit/>
          </a:bodyPr>
          <a:lstStyle/>
          <a:p>
            <a:r>
              <a:rPr kumimoji="1" lang="ja-JP" altLang="en-US" sz="8000" dirty="0">
                <a:latin typeface="UD デジタル 教科書体 NK-R" panose="02020400000000000000" pitchFamily="18" charset="-128"/>
                <a:ea typeface="UD デジタル 教科書体 NK-R" panose="02020400000000000000" pitchFamily="18" charset="-128"/>
              </a:rPr>
              <a:t>勇気　です。</a:t>
            </a:r>
          </a:p>
        </p:txBody>
      </p:sp>
    </p:spTree>
    <p:extLst>
      <p:ext uri="{BB962C8B-B14F-4D97-AF65-F5344CB8AC3E}">
        <p14:creationId xmlns:p14="http://schemas.microsoft.com/office/powerpoint/2010/main" val="75730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360435" y="1600877"/>
            <a:ext cx="8746305" cy="2215991"/>
          </a:xfrm>
          <a:prstGeom prst="rect">
            <a:avLst/>
          </a:prstGeom>
        </p:spPr>
        <p:txBody>
          <a:bodyPr wrap="none">
            <a:spAutoFit/>
          </a:bodyPr>
          <a:lstStyle/>
          <a:p>
            <a:r>
              <a:rPr lang="ja-JP" altLang="en-US" sz="6000" b="1" dirty="0">
                <a:latin typeface="UD デジタル 教科書体 NK-R" panose="02020400000000000000" pitchFamily="18" charset="-128"/>
                <a:ea typeface="UD デジタル 教科書体 NK-R" panose="02020400000000000000" pitchFamily="18" charset="-128"/>
              </a:rPr>
              <a:t>話しかける勇気を持つには</a:t>
            </a:r>
            <a:endParaRPr lang="en-US" altLang="ja-JP" sz="6000" b="1" dirty="0">
              <a:latin typeface="UD デジタル 教科書体 NK-R" panose="02020400000000000000" pitchFamily="18" charset="-128"/>
              <a:ea typeface="UD デジタル 教科書体 NK-R" panose="02020400000000000000" pitchFamily="18" charset="-128"/>
            </a:endParaRPr>
          </a:p>
          <a:p>
            <a:r>
              <a:rPr lang="ja-JP" altLang="en-US" sz="6000" b="1" dirty="0">
                <a:latin typeface="UD デジタル 教科書体 NK-R" panose="02020400000000000000" pitchFamily="18" charset="-128"/>
                <a:ea typeface="UD デジタル 教科書体 NK-R" panose="02020400000000000000" pitchFamily="18" charset="-128"/>
              </a:rPr>
              <a:t>得意な話題を作ろう！</a:t>
            </a:r>
            <a:endParaRPr lang="ja-JP" altLang="en-US" dirty="0">
              <a:latin typeface="+mn-ea"/>
            </a:endParaRPr>
          </a:p>
          <a:p>
            <a:endParaRPr lang="ja-JP" altLang="en-US" dirty="0"/>
          </a:p>
        </p:txBody>
      </p:sp>
    </p:spTree>
    <p:extLst>
      <p:ext uri="{BB962C8B-B14F-4D97-AF65-F5344CB8AC3E}">
        <p14:creationId xmlns:p14="http://schemas.microsoft.com/office/powerpoint/2010/main" val="336207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6591" y="444019"/>
            <a:ext cx="8020144" cy="1015663"/>
          </a:xfrm>
          <a:prstGeom prst="rect">
            <a:avLst/>
          </a:prstGeom>
        </p:spPr>
        <p:txBody>
          <a:bodyPr wrap="none">
            <a:spAutoFit/>
          </a:bodyPr>
          <a:lstStyle/>
          <a:p>
            <a:r>
              <a:rPr lang="ja-JP" altLang="en-US" sz="6000" b="1" dirty="0">
                <a:latin typeface="UD デジタル 教科書体 NK-R" panose="02020400000000000000" pitchFamily="18" charset="-128"/>
                <a:ea typeface="UD デジタル 教科書体 NK-R" panose="02020400000000000000" pitchFamily="18" charset="-128"/>
              </a:rPr>
              <a:t>①共通な好きなもの探し</a:t>
            </a:r>
            <a:endParaRPr lang="en-US" altLang="ja-JP" sz="6000" b="1" dirty="0">
              <a:latin typeface="UD デジタル 教科書体 NK-R" panose="02020400000000000000" pitchFamily="18" charset="-128"/>
              <a:ea typeface="UD デジタル 教科書体 NK-R" panose="02020400000000000000" pitchFamily="18" charset="-128"/>
            </a:endParaRPr>
          </a:p>
        </p:txBody>
      </p:sp>
      <p:sp>
        <p:nvSpPr>
          <p:cNvPr id="3" name="正方形/長方形 2"/>
          <p:cNvSpPr/>
          <p:nvPr/>
        </p:nvSpPr>
        <p:spPr>
          <a:xfrm>
            <a:off x="96591" y="2571729"/>
            <a:ext cx="11951595" cy="1015663"/>
          </a:xfrm>
          <a:prstGeom prst="rect">
            <a:avLst/>
          </a:prstGeom>
        </p:spPr>
        <p:txBody>
          <a:bodyPr wrap="square">
            <a:spAutoFit/>
          </a:bodyPr>
          <a:lstStyle/>
          <a:p>
            <a:r>
              <a:rPr lang="ja-JP" altLang="en-US" sz="6000" b="1" dirty="0">
                <a:latin typeface="UD デジタル 教科書体 NK-R" panose="02020400000000000000" pitchFamily="18" charset="-128"/>
                <a:ea typeface="UD デジタル 教科書体 NK-R" panose="02020400000000000000" pitchFamily="18" charset="-128"/>
              </a:rPr>
              <a:t>②相手の持ち物から話題を見つける。</a:t>
            </a:r>
            <a:endParaRPr lang="en-US" altLang="ja-JP" sz="6000" b="1"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96591" y="4699439"/>
            <a:ext cx="12136193" cy="1015663"/>
          </a:xfrm>
          <a:prstGeom prst="rect">
            <a:avLst/>
          </a:prstGeom>
        </p:spPr>
        <p:txBody>
          <a:bodyPr wrap="square">
            <a:spAutoFit/>
          </a:bodyPr>
          <a:lstStyle/>
          <a:p>
            <a:r>
              <a:rPr lang="ja-JP" altLang="en-US" sz="6000" b="1" dirty="0">
                <a:latin typeface="UD デジタル 教科書体 NK-R" panose="02020400000000000000" pitchFamily="18" charset="-128"/>
                <a:ea typeface="UD デジタル 教科書体 NK-R" panose="02020400000000000000" pitchFamily="18" charset="-128"/>
              </a:rPr>
              <a:t>③相手の話題からヒントを見つける。</a:t>
            </a:r>
            <a:endParaRPr lang="en-US" altLang="ja-JP" sz="6000" b="1"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068095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30558" y="0"/>
            <a:ext cx="11376338" cy="6617196"/>
          </a:xfrm>
          <a:prstGeom prst="rect">
            <a:avLst/>
          </a:prstGeom>
        </p:spPr>
        <p:txBody>
          <a:bodyPr wrap="square">
            <a:spAutoFit/>
          </a:bodyPr>
          <a:lstStyle/>
          <a:p>
            <a:endParaRPr lang="en-US" altLang="ja-JP" dirty="0"/>
          </a:p>
          <a:p>
            <a:r>
              <a:rPr lang="en-US" altLang="ja-JP" dirty="0"/>
              <a:t> </a:t>
            </a:r>
            <a:r>
              <a:rPr lang="ja-JP" altLang="en-US" sz="5400" dirty="0">
                <a:latin typeface="UD デジタル 教科書体 NK-R" panose="02020400000000000000" pitchFamily="18" charset="-128"/>
                <a:ea typeface="UD デジタル 教科書体 NK-R" panose="02020400000000000000" pitchFamily="18" charset="-128"/>
              </a:rPr>
              <a:t>人に話しかけるときの鉄板話題</a:t>
            </a:r>
          </a:p>
          <a:p>
            <a:r>
              <a:rPr lang="ja-JP" altLang="en-US" sz="3200" dirty="0">
                <a:latin typeface="UD デジタル 教科書体 NK-R" panose="02020400000000000000" pitchFamily="18" charset="-128"/>
                <a:ea typeface="UD デジタル 教科書体 NK-R" panose="02020400000000000000" pitchFamily="18" charset="-128"/>
              </a:rPr>
              <a:t>・ 天気の話題</a:t>
            </a:r>
          </a:p>
          <a:p>
            <a:endParaRPr lang="ja-JP" altLang="en-US"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好きなものについての話題</a:t>
            </a:r>
          </a:p>
          <a:p>
            <a:endParaRPr lang="ja-JP" altLang="en-US"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相手の持ち物の話題</a:t>
            </a:r>
          </a:p>
          <a:p>
            <a:endParaRPr lang="ja-JP" altLang="en-US"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分からないことを聞く</a:t>
            </a:r>
          </a:p>
          <a:p>
            <a:endParaRPr lang="ja-JP" altLang="en-US"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休日の過ごし方についての話題→</a:t>
            </a:r>
            <a:r>
              <a:rPr lang="en-US" altLang="ja-JP" sz="3200" dirty="0">
                <a:latin typeface="UD デジタル 教科書体 NK-R" panose="02020400000000000000" pitchFamily="18" charset="-128"/>
                <a:ea typeface="UD デジタル 教科書体 NK-R" panose="02020400000000000000" pitchFamily="18" charset="-128"/>
              </a:rPr>
              <a:t>※</a:t>
            </a:r>
            <a:r>
              <a:rPr lang="ja-JP" altLang="en-US" sz="3200" dirty="0">
                <a:latin typeface="UD デジタル 教科書体 NK-R" panose="02020400000000000000" pitchFamily="18" charset="-128"/>
                <a:ea typeface="UD デジタル 教科書体 NK-R" panose="02020400000000000000" pitchFamily="18" charset="-128"/>
              </a:rPr>
              <a:t>注）</a:t>
            </a:r>
          </a:p>
          <a:p>
            <a:endParaRPr lang="ja-JP" altLang="en-US" sz="3200" dirty="0">
              <a:latin typeface="UD デジタル 教科書体 NK-R" panose="02020400000000000000" pitchFamily="18" charset="-128"/>
              <a:ea typeface="UD デジタル 教科書体 NK-R" panose="02020400000000000000" pitchFamily="18" charset="-128"/>
            </a:endParaRPr>
          </a:p>
          <a:p>
            <a:r>
              <a:rPr lang="ja-JP" altLang="en-US" sz="3200" dirty="0">
                <a:latin typeface="UD デジタル 教科書体 NK-R" panose="02020400000000000000" pitchFamily="18" charset="-128"/>
                <a:ea typeface="UD デジタル 教科書体 NK-R" panose="02020400000000000000" pitchFamily="18" charset="-128"/>
              </a:rPr>
              <a:t>・ スポーツの話題</a:t>
            </a:r>
            <a:endParaRPr lang="en-US" altLang="ja-JP" sz="3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0947608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848</Words>
  <PresentationFormat>ワイド画面</PresentationFormat>
  <Paragraphs>116</Paragraphs>
  <Slides>18</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AR P丸ゴシック体M</vt:lpstr>
      <vt:lpstr>AR丸ゴシック体M</vt:lpstr>
      <vt:lpstr>UD デジタル 教科書体 NK-R</vt:lpstr>
      <vt:lpstr>Arial</vt:lpstr>
      <vt:lpstr>Calibri</vt:lpstr>
      <vt:lpstr>Calibri Light</vt:lpstr>
      <vt:lpstr>Century</vt:lpstr>
      <vt:lpstr>Office テーマ</vt:lpstr>
      <vt:lpstr>自立活動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2020-03-06T05:10:27Z</cp:lastPrinted>
  <dcterms:created xsi:type="dcterms:W3CDTF">2019-12-11T05:27:29Z</dcterms:created>
  <dcterms:modified xsi:type="dcterms:W3CDTF">2024-02-19T06:22:39Z</dcterms:modified>
</cp:coreProperties>
</file>